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4"/>
  </p:notesMasterIdLst>
  <p:handoutMasterIdLst>
    <p:handoutMasterId r:id="rId15"/>
  </p:handoutMasterIdLst>
  <p:sldIdLst>
    <p:sldId id="274" r:id="rId2"/>
    <p:sldId id="256" r:id="rId3"/>
    <p:sldId id="257" r:id="rId4"/>
    <p:sldId id="258" r:id="rId5"/>
    <p:sldId id="259" r:id="rId6"/>
    <p:sldId id="260" r:id="rId7"/>
    <p:sldId id="261" r:id="rId8"/>
    <p:sldId id="262" r:id="rId9"/>
    <p:sldId id="263" r:id="rId10"/>
    <p:sldId id="264" r:id="rId11"/>
    <p:sldId id="265" r:id="rId12"/>
    <p:sldId id="266"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EA2E3DF-699E-24DE-38B2-1AA02A27F0DF}" name="Sandra Jordan" initials="SJ" userId="S::sjordan@commissioncu.org::5b45bd43-508a-4a94-b387-98e7e83d132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EA052"/>
    <a:srgbClr val="103A5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5956"/>
    <p:restoredTop sz="84786"/>
  </p:normalViewPr>
  <p:slideViewPr>
    <p:cSldViewPr snapToGrid="0" showGuides="1">
      <p:cViewPr varScale="1">
        <p:scale>
          <a:sx n="75" d="100"/>
          <a:sy n="75" d="100"/>
        </p:scale>
        <p:origin x="1134" y="60"/>
      </p:cViewPr>
      <p:guideLst>
        <p:guide orient="horz" pos="2160"/>
        <p:guide pos="3840"/>
      </p:guideLst>
    </p:cSldViewPr>
  </p:slideViewPr>
  <p:notesTextViewPr>
    <p:cViewPr>
      <p:scale>
        <a:sx n="1" d="1"/>
        <a:sy n="1" d="1"/>
      </p:scale>
      <p:origin x="0" y="0"/>
    </p:cViewPr>
  </p:notesTextViewPr>
  <p:notesViewPr>
    <p:cSldViewPr snapToGrid="0" showGuides="1">
      <p:cViewPr varScale="1">
        <p:scale>
          <a:sx n="96" d="100"/>
          <a:sy n="96" d="100"/>
        </p:scale>
        <p:origin x="4920" y="17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E5AB089-4F45-D881-8B06-CD995B01D2D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B28D036D-799B-2CCA-5858-02B224280AF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451356A-894D-F440-A991-DCB83D598154}" type="datetimeFigureOut">
              <a:rPr lang="en-US" smtClean="0"/>
              <a:t>9/30/2026</a:t>
            </a:fld>
            <a:endParaRPr lang="en-US"/>
          </a:p>
        </p:txBody>
      </p:sp>
      <p:sp>
        <p:nvSpPr>
          <p:cNvPr id="4" name="Footer Placeholder 3">
            <a:extLst>
              <a:ext uri="{FF2B5EF4-FFF2-40B4-BE49-F238E27FC236}">
                <a16:creationId xmlns:a16="http://schemas.microsoft.com/office/drawing/2014/main" id="{44A52337-C979-D3DE-BA5E-9C0CDFE039A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D27A6BEB-80F4-90A3-80C1-15D292F18A8F}"/>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164339B-4EE0-024D-BBC8-C9323325072D}" type="slidenum">
              <a:rPr lang="en-US" smtClean="0"/>
              <a:t>‹#›</a:t>
            </a:fld>
            <a:endParaRPr lang="en-US"/>
          </a:p>
        </p:txBody>
      </p:sp>
    </p:spTree>
    <p:extLst>
      <p:ext uri="{BB962C8B-B14F-4D97-AF65-F5344CB8AC3E}">
        <p14:creationId xmlns:p14="http://schemas.microsoft.com/office/powerpoint/2010/main" val="3394448683"/>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B0C883B-2E26-7446-A70D-C8D4FFA79532}" type="datetimeFigureOut">
              <a:rPr lang="en-US" smtClean="0"/>
              <a:t>9/30/2026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50CB2E3-197E-2C4F-A1EA-B69357755788}" type="slidenum">
              <a:rPr lang="en-US" smtClean="0"/>
              <a:t>‹#›</a:t>
            </a:fld>
            <a:endParaRPr lang="en-US"/>
          </a:p>
        </p:txBody>
      </p:sp>
    </p:spTree>
    <p:extLst>
      <p:ext uri="{BB962C8B-B14F-4D97-AF65-F5344CB8AC3E}">
        <p14:creationId xmlns:p14="http://schemas.microsoft.com/office/powerpoint/2010/main" val="13841456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This section compares the June 1, 2026 first draft of the Principles with the August 18, 2026 version released for public review. The revisions reflect the 473 survey responses and the new AIM regulations.</a:t>
            </a:r>
          </a:p>
        </p:txBody>
      </p:sp>
      <p:sp>
        <p:nvSpPr>
          <p:cNvPr id="4" name="Slide Number Placeholder 3"/>
          <p:cNvSpPr>
            <a:spLocks noGrp="1"/>
          </p:cNvSpPr>
          <p:nvPr>
            <p:ph type="sldNum" sz="quarter" idx="5"/>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High-level view. The standard count stays at 31, but the content underneath shifted: three new standards (counting 3.1 Shared Governance), two consolidations, and federal/AIM alignment now flagged. Reminder: the June draft intentionally did not designate federal requirements.</a:t>
            </a:r>
          </a:p>
        </p:txBody>
      </p:sp>
      <p:sp>
        <p:nvSpPr>
          <p:cNvPr id="4" name="Slide Number Placeholder 3"/>
          <p:cNvSpPr>
            <a:spLocks noGrp="1"/>
          </p:cNvSpPr>
          <p:nvPr>
            <p:ph type="sldNum" sz="quarter" idx="5"/>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Every August standard sorted by how much it moved from the June draft. Numbers refer to the August 18 numbering.</a:t>
            </a:r>
          </a:p>
        </p:txBody>
      </p:sp>
      <p:sp>
        <p:nvSpPr>
          <p:cNvPr id="4" name="Slide Number Placeholder 3"/>
          <p:cNvSpPr>
            <a:spLocks noGrp="1"/>
          </p:cNvSpPr>
          <p:nvPr>
            <p:ph type="sldNum" sz="quarter" idx="5"/>
          </p:nvPr>
        </p:nvSpPr>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Three additions. Shared Governance speaks directly to the Role of Faculty feedback. Research Integrity and Intellectual Pluralism are both flagged as federally aligned / AIM-recommended. Note that 25(b) introduces a new periodic measurement expectation (student and faculty perceptions of viewpoint range).</a:t>
            </a:r>
          </a:p>
        </p:txBody>
      </p:sp>
      <p:sp>
        <p:nvSpPr>
          <p:cNvPr id="4" name="Slide Number Placeholder 3"/>
          <p:cNvSpPr>
            <a:spLocks noGrp="1"/>
          </p:cNvSpPr>
          <p:nvPr>
            <p:ph type="sldNum" sz="quarter" idx="5"/>
          </p:nvPr>
        </p:nvSpPr>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June Standard 3 (Governing Board) becomes Standard 3 Governance with two parts. 3.2 keeps oversight, fiduciary duties, CEO hiring/evaluation, autonomy, and ethics. The CEO standard no longer carries the definition of governing-authority roles, which is now covered by 3.1(b).</a:t>
            </a:r>
          </a:p>
        </p:txBody>
      </p:sp>
      <p:sp>
        <p:nvSpPr>
          <p:cNvPr id="4" name="Slide Number Placeholder 3"/>
          <p:cNvSpPr>
            <a:spLocks noGrp="1"/>
          </p:cNvSpPr>
          <p:nvPr>
            <p:ph type="sldNum" sz="quarter" idx="5"/>
          </p:nvPr>
        </p:nvSpPr>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Former Standards 6 and 7 are consolidated into Financial Stability. Accepting independently reviewed statements in addition to audited statements may matter for smaller institutions. Budgeting practices are now named explicitly.</a:t>
            </a:r>
          </a:p>
        </p:txBody>
      </p:sp>
      <p:sp>
        <p:nvSpPr>
          <p:cNvPr id="4" name="Slide Number Placeholder 3"/>
          <p:cNvSpPr>
            <a:spLocks noGrp="1"/>
          </p:cNvSpPr>
          <p:nvPr>
            <p:ph type="sldNum" sz="quarter" idx="5"/>
          </p:nvPr>
        </p:nvSpPr>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Program Content also changes “compatible with the mission” to “align with the institutional mission.” The faculty-input clause in 10(e) is another response to the Role of Faculty feedback.</a:t>
            </a:r>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Original General Education specifically mentioned assessment of Gen Ed.  This was not included in the newer version. Instead, there will be directions in the Resource Manual under Assessment to indicate that for the purposes of assessment, General Education will be addressed as a “program” and will have Learning Outcomes that the institution should assess. </a:t>
            </a:r>
          </a:p>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This is one of the larger conceptual shifts. Worth confirming with the Committee that dropping the explicit use-of-results language and the general education reference is intended, since evaluators have long looked for closing the loop.</a:t>
            </a:r>
            <a:r>
              <a:rPr lang="en-US" dirty="0"/>
              <a:t> OK…but, do we need them to share results with us?? If not, we could add it in the Resource Manual and discuss the rationale. </a:t>
            </a:r>
          </a:p>
          <a:p>
            <a:endParaRPr lang="en-US" dirty="0"/>
          </a:p>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Standard 19 (Sufficient Faculty) is unchanged. The Resource Manual example for Faculty Qualifications (Roster of Faculty Hiring Exceptions) was part of the June packet but is not in the August document.</a:t>
            </a:r>
            <a:r>
              <a:rPr lang="en-US" dirty="0"/>
              <a:t>   Yes. I asked Eric to leave it up if individuals wanted to revisit it.</a:t>
            </a:r>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The multiple-categories language guards against a single metric defining success. Editorial note: the August text letters two items as (b); this should be cleaned up before the final version.</a:t>
            </a:r>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AIM recommendations include a long list of secondary measures, so these will be listed in the Resource Manual. </a:t>
            </a:r>
          </a:p>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Smaller edits worth knowing. Standard numbers use the August 18 numbering. Standard 12 wording (“regardless of programs not based on credit hours”) reads awkwardly and may need an edit.</a:t>
            </a:r>
            <a:r>
              <a:rPr lang="en-US" dirty="0"/>
              <a:t>                         Yes, </a:t>
            </a:r>
            <a:r>
              <a:rPr lang="en-US" dirty="0">
                <a:solidFill>
                  <a:srgbClr val="FF0000"/>
                </a:solidFill>
                <a:highlight>
                  <a:srgbClr val="00FF00"/>
                </a:highlight>
              </a:rPr>
              <a:t>I agree. There are several items that need polishing. </a:t>
            </a:r>
            <a:endParaRPr dirty="0">
              <a:solidFill>
                <a:srgbClr val="FF0000"/>
              </a:solidFill>
              <a:highlight>
                <a:srgbClr val="00FF00"/>
              </a:highlight>
            </a:endParaRPr>
          </a:p>
        </p:txBody>
      </p:sp>
      <p:sp>
        <p:nvSpPr>
          <p:cNvPr id="4" name="Slide Number Placeholder 3"/>
          <p:cNvSpPr>
            <a:spLocks noGrp="1"/>
          </p:cNvSpPr>
          <p:nvPr>
            <p:ph type="sldNum" sz="quarter" idx="5"/>
          </p:nvPr>
        </p:nvSpPr>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12.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7CA1F6D3-B2C4-EB9F-8CFB-B5F1774DDBA6}"/>
              </a:ext>
            </a:extLst>
          </p:cNvPr>
          <p:cNvPicPr>
            <a:picLocks noGrp="1" noRot="1" noChangeAspect="1" noMove="1" noResize="1" noEditPoints="1" noAdjustHandles="1" noChangeArrowheads="1" noChangeShapeType="1" noCrop="1"/>
          </p:cNvPicPr>
          <p:nvPr userDrawn="1"/>
        </p:nvPicPr>
        <p:blipFill>
          <a:blip r:embed="rId2"/>
          <a:stretch>
            <a:fillRect/>
          </a:stretch>
        </p:blipFill>
        <p:spPr>
          <a:xfrm>
            <a:off x="0" y="-1"/>
            <a:ext cx="12192000" cy="6859715"/>
          </a:xfrm>
          <a:prstGeom prst="rect">
            <a:avLst/>
          </a:prstGeom>
        </p:spPr>
      </p:pic>
      <p:sp>
        <p:nvSpPr>
          <p:cNvPr id="2" name="Title 1">
            <a:extLst>
              <a:ext uri="{FF2B5EF4-FFF2-40B4-BE49-F238E27FC236}">
                <a16:creationId xmlns:a16="http://schemas.microsoft.com/office/drawing/2014/main" id="{A33A5182-852E-F3E5-744A-56ACDC6545CB}"/>
              </a:ext>
            </a:extLst>
          </p:cNvPr>
          <p:cNvSpPr>
            <a:spLocks noGrp="1"/>
          </p:cNvSpPr>
          <p:nvPr>
            <p:ph type="ctrTitle" hasCustomPrompt="1"/>
          </p:nvPr>
        </p:nvSpPr>
        <p:spPr>
          <a:xfrm>
            <a:off x="1524000" y="1864928"/>
            <a:ext cx="9144000" cy="1005302"/>
          </a:xfrm>
          <a:prstGeom prst="rect">
            <a:avLst/>
          </a:prstGeom>
        </p:spPr>
        <p:txBody>
          <a:bodyPr anchor="b"/>
          <a:lstStyle>
            <a:lvl1pPr algn="ctr">
              <a:defRPr sz="6000" b="1" i="0">
                <a:solidFill>
                  <a:srgbClr val="CEA052"/>
                </a:solidFill>
                <a:latin typeface="Montserrat" pitchFamily="2" charset="77"/>
                <a:ea typeface="Roboto Medium" panose="02000000000000000000" pitchFamily="2" charset="0"/>
              </a:defRPr>
            </a:lvl1pPr>
          </a:lstStyle>
          <a:p>
            <a:r>
              <a:rPr lang="en-US" dirty="0"/>
              <a:t>TITLE HERE</a:t>
            </a:r>
          </a:p>
        </p:txBody>
      </p:sp>
      <p:sp>
        <p:nvSpPr>
          <p:cNvPr id="3" name="Subtitle 2">
            <a:extLst>
              <a:ext uri="{FF2B5EF4-FFF2-40B4-BE49-F238E27FC236}">
                <a16:creationId xmlns:a16="http://schemas.microsoft.com/office/drawing/2014/main" id="{1EE564E7-8C8B-4F2E-11A8-13B1D95236C4}"/>
              </a:ext>
            </a:extLst>
          </p:cNvPr>
          <p:cNvSpPr>
            <a:spLocks noGrp="1"/>
          </p:cNvSpPr>
          <p:nvPr>
            <p:ph type="subTitle" idx="1" hasCustomPrompt="1"/>
          </p:nvPr>
        </p:nvSpPr>
        <p:spPr>
          <a:xfrm>
            <a:off x="1524000" y="2862915"/>
            <a:ext cx="9144000" cy="910327"/>
          </a:xfrm>
          <a:prstGeom prst="rect">
            <a:avLst/>
          </a:prstGeom>
        </p:spPr>
        <p:txBody>
          <a:bodyPr/>
          <a:lstStyle>
            <a:lvl1pPr marL="0" indent="0" algn="ctr">
              <a:buNone/>
              <a:defRPr sz="3600" b="1" i="0">
                <a:solidFill>
                  <a:srgbClr val="103A5D"/>
                </a:solidFill>
                <a:latin typeface="Montserrat SemiBold"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SUBHEAD</a:t>
            </a:r>
          </a:p>
        </p:txBody>
      </p:sp>
      <p:pic>
        <p:nvPicPr>
          <p:cNvPr id="16" name="Picture 15">
            <a:extLst>
              <a:ext uri="{FF2B5EF4-FFF2-40B4-BE49-F238E27FC236}">
                <a16:creationId xmlns:a16="http://schemas.microsoft.com/office/drawing/2014/main" id="{899885FF-4B08-D630-D27B-192560D42F10}"/>
              </a:ext>
            </a:extLst>
          </p:cNvPr>
          <p:cNvPicPr>
            <a:picLocks noChangeAspect="1"/>
          </p:cNvPicPr>
          <p:nvPr userDrawn="1"/>
        </p:nvPicPr>
        <p:blipFill>
          <a:blip r:embed="rId3"/>
          <a:stretch>
            <a:fillRect/>
          </a:stretch>
        </p:blipFill>
        <p:spPr>
          <a:xfrm>
            <a:off x="4320733" y="5089967"/>
            <a:ext cx="3550533" cy="1183511"/>
          </a:xfrm>
          <a:prstGeom prst="rect">
            <a:avLst/>
          </a:prstGeom>
        </p:spPr>
      </p:pic>
    </p:spTree>
    <p:extLst>
      <p:ext uri="{BB962C8B-B14F-4D97-AF65-F5344CB8AC3E}">
        <p14:creationId xmlns:p14="http://schemas.microsoft.com/office/powerpoint/2010/main" val="22448550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9B624832-1221-7D1A-DBDF-630C5FC2DF41}"/>
              </a:ext>
            </a:extLst>
          </p:cNvPr>
          <p:cNvPicPr>
            <a:picLocks noGrp="1" noRot="1" noChangeAspect="1" noMove="1" noResize="1" noEditPoints="1" noAdjustHandles="1" noChangeArrowheads="1" noChangeShapeType="1" noCrop="1"/>
          </p:cNvPicPr>
          <p:nvPr userDrawn="1"/>
        </p:nvPicPr>
        <p:blipFill>
          <a:blip r:embed="rId2"/>
          <a:stretch>
            <a:fillRect/>
          </a:stretch>
        </p:blipFill>
        <p:spPr>
          <a:xfrm>
            <a:off x="0" y="-1"/>
            <a:ext cx="12192000" cy="6859715"/>
          </a:xfrm>
          <a:prstGeom prst="rect">
            <a:avLst/>
          </a:prstGeom>
        </p:spPr>
      </p:pic>
      <p:sp>
        <p:nvSpPr>
          <p:cNvPr id="6" name="Title 1">
            <a:extLst>
              <a:ext uri="{FF2B5EF4-FFF2-40B4-BE49-F238E27FC236}">
                <a16:creationId xmlns:a16="http://schemas.microsoft.com/office/drawing/2014/main" id="{5F4249BF-2552-288D-A561-167D7C48AAFF}"/>
              </a:ext>
            </a:extLst>
          </p:cNvPr>
          <p:cNvSpPr>
            <a:spLocks noGrp="1"/>
          </p:cNvSpPr>
          <p:nvPr>
            <p:ph type="ctrTitle" hasCustomPrompt="1"/>
          </p:nvPr>
        </p:nvSpPr>
        <p:spPr>
          <a:xfrm>
            <a:off x="616392" y="2926349"/>
            <a:ext cx="9531459" cy="1005302"/>
          </a:xfrm>
          <a:prstGeom prst="rect">
            <a:avLst/>
          </a:prstGeom>
        </p:spPr>
        <p:txBody>
          <a:bodyPr anchor="b"/>
          <a:lstStyle>
            <a:lvl1pPr algn="l">
              <a:defRPr sz="6000" b="1" i="0">
                <a:solidFill>
                  <a:schemeClr val="bg1"/>
                </a:solidFill>
                <a:latin typeface="Montserrat" pitchFamily="2" charset="77"/>
                <a:ea typeface="Roboto Medium" panose="02000000000000000000" pitchFamily="2" charset="0"/>
              </a:defRPr>
            </a:lvl1pPr>
          </a:lstStyle>
          <a:p>
            <a:r>
              <a:rPr lang="en-US" dirty="0"/>
              <a:t>HEADLINE GOES HERE</a:t>
            </a:r>
          </a:p>
        </p:txBody>
      </p:sp>
      <p:sp>
        <p:nvSpPr>
          <p:cNvPr id="7" name="Subtitle 2">
            <a:extLst>
              <a:ext uri="{FF2B5EF4-FFF2-40B4-BE49-F238E27FC236}">
                <a16:creationId xmlns:a16="http://schemas.microsoft.com/office/drawing/2014/main" id="{E9ED2FB7-286E-28FF-31D8-9F4FB01355D9}"/>
              </a:ext>
            </a:extLst>
          </p:cNvPr>
          <p:cNvSpPr>
            <a:spLocks noGrp="1"/>
          </p:cNvSpPr>
          <p:nvPr>
            <p:ph type="subTitle" idx="1" hasCustomPrompt="1"/>
          </p:nvPr>
        </p:nvSpPr>
        <p:spPr>
          <a:xfrm>
            <a:off x="616393" y="3931651"/>
            <a:ext cx="9531458" cy="910327"/>
          </a:xfrm>
          <a:prstGeom prst="rect">
            <a:avLst/>
          </a:prstGeom>
        </p:spPr>
        <p:txBody>
          <a:bodyPr/>
          <a:lstStyle>
            <a:lvl1pPr marL="0" indent="0" algn="l">
              <a:buNone/>
              <a:defRPr sz="3600" b="1" i="0">
                <a:solidFill>
                  <a:srgbClr val="CEA052"/>
                </a:solidFill>
                <a:latin typeface="Montserrat SemiBold"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SUBHEAD</a:t>
            </a:r>
          </a:p>
        </p:txBody>
      </p:sp>
      <p:pic>
        <p:nvPicPr>
          <p:cNvPr id="26" name="Picture 25">
            <a:extLst>
              <a:ext uri="{FF2B5EF4-FFF2-40B4-BE49-F238E27FC236}">
                <a16:creationId xmlns:a16="http://schemas.microsoft.com/office/drawing/2014/main" id="{1BB2891B-A224-9FAB-8D73-BA64AA58C446}"/>
              </a:ext>
            </a:extLst>
          </p:cNvPr>
          <p:cNvPicPr>
            <a:picLocks noChangeAspect="1"/>
          </p:cNvPicPr>
          <p:nvPr userDrawn="1"/>
        </p:nvPicPr>
        <p:blipFill>
          <a:blip r:embed="rId3"/>
          <a:stretch>
            <a:fillRect/>
          </a:stretch>
        </p:blipFill>
        <p:spPr>
          <a:xfrm>
            <a:off x="447430" y="533855"/>
            <a:ext cx="3598279" cy="1199426"/>
          </a:xfrm>
          <a:prstGeom prst="rect">
            <a:avLst/>
          </a:prstGeom>
        </p:spPr>
      </p:pic>
    </p:spTree>
    <p:extLst>
      <p:ext uri="{BB962C8B-B14F-4D97-AF65-F5344CB8AC3E}">
        <p14:creationId xmlns:p14="http://schemas.microsoft.com/office/powerpoint/2010/main" val="40773459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B282918-E9DB-5DD0-9A78-B3D585E61C8F}"/>
              </a:ext>
            </a:extLst>
          </p:cNvPr>
          <p:cNvPicPr>
            <a:picLocks noGrp="1" noRot="1" noChangeAspect="1" noMove="1" noResize="1" noEditPoints="1" noAdjustHandles="1" noChangeArrowheads="1" noChangeShapeType="1" noCrop="1"/>
          </p:cNvPicPr>
          <p:nvPr userDrawn="1"/>
        </p:nvPicPr>
        <p:blipFill>
          <a:blip r:embed="rId2"/>
          <a:stretch>
            <a:fillRect/>
          </a:stretch>
        </p:blipFill>
        <p:spPr>
          <a:xfrm>
            <a:off x="0" y="0"/>
            <a:ext cx="12192000" cy="6859715"/>
          </a:xfrm>
          <a:prstGeom prst="rect">
            <a:avLst/>
          </a:prstGeom>
        </p:spPr>
      </p:pic>
      <p:sp>
        <p:nvSpPr>
          <p:cNvPr id="6" name="Title 1">
            <a:extLst>
              <a:ext uri="{FF2B5EF4-FFF2-40B4-BE49-F238E27FC236}">
                <a16:creationId xmlns:a16="http://schemas.microsoft.com/office/drawing/2014/main" id="{5F4249BF-2552-288D-A561-167D7C48AAFF}"/>
              </a:ext>
            </a:extLst>
          </p:cNvPr>
          <p:cNvSpPr>
            <a:spLocks noGrp="1"/>
          </p:cNvSpPr>
          <p:nvPr>
            <p:ph type="ctrTitle" hasCustomPrompt="1"/>
          </p:nvPr>
        </p:nvSpPr>
        <p:spPr>
          <a:xfrm>
            <a:off x="616392" y="2926349"/>
            <a:ext cx="9531459" cy="1005302"/>
          </a:xfrm>
          <a:prstGeom prst="rect">
            <a:avLst/>
          </a:prstGeom>
        </p:spPr>
        <p:txBody>
          <a:bodyPr anchor="b"/>
          <a:lstStyle>
            <a:lvl1pPr algn="l">
              <a:defRPr sz="6000" b="1" i="0">
                <a:solidFill>
                  <a:srgbClr val="103A5D"/>
                </a:solidFill>
                <a:latin typeface="Montserrat" pitchFamily="2" charset="77"/>
                <a:ea typeface="Roboto Medium" panose="02000000000000000000" pitchFamily="2" charset="0"/>
              </a:defRPr>
            </a:lvl1pPr>
          </a:lstStyle>
          <a:p>
            <a:r>
              <a:rPr lang="en-US" dirty="0"/>
              <a:t>HEADLINE GOES HERE</a:t>
            </a:r>
          </a:p>
        </p:txBody>
      </p:sp>
      <p:sp>
        <p:nvSpPr>
          <p:cNvPr id="7" name="Subtitle 2">
            <a:extLst>
              <a:ext uri="{FF2B5EF4-FFF2-40B4-BE49-F238E27FC236}">
                <a16:creationId xmlns:a16="http://schemas.microsoft.com/office/drawing/2014/main" id="{E9ED2FB7-286E-28FF-31D8-9F4FB01355D9}"/>
              </a:ext>
            </a:extLst>
          </p:cNvPr>
          <p:cNvSpPr>
            <a:spLocks noGrp="1"/>
          </p:cNvSpPr>
          <p:nvPr>
            <p:ph type="subTitle" idx="1" hasCustomPrompt="1"/>
          </p:nvPr>
        </p:nvSpPr>
        <p:spPr>
          <a:xfrm>
            <a:off x="616393" y="3931651"/>
            <a:ext cx="9531458" cy="910327"/>
          </a:xfrm>
          <a:prstGeom prst="rect">
            <a:avLst/>
          </a:prstGeom>
        </p:spPr>
        <p:txBody>
          <a:bodyPr/>
          <a:lstStyle>
            <a:lvl1pPr marL="0" indent="0" algn="l">
              <a:buNone/>
              <a:defRPr sz="3600" b="1" i="0">
                <a:solidFill>
                  <a:srgbClr val="CEA052"/>
                </a:solidFill>
                <a:latin typeface="Montserrat SemiBold"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SUBHEAD</a:t>
            </a:r>
          </a:p>
        </p:txBody>
      </p:sp>
      <p:pic>
        <p:nvPicPr>
          <p:cNvPr id="3" name="Picture 2">
            <a:extLst>
              <a:ext uri="{FF2B5EF4-FFF2-40B4-BE49-F238E27FC236}">
                <a16:creationId xmlns:a16="http://schemas.microsoft.com/office/drawing/2014/main" id="{0436C0CD-1C6B-D571-5D79-82AABB05C5A6}"/>
              </a:ext>
            </a:extLst>
          </p:cNvPr>
          <p:cNvPicPr>
            <a:picLocks noChangeAspect="1"/>
          </p:cNvPicPr>
          <p:nvPr userDrawn="1"/>
        </p:nvPicPr>
        <p:blipFill>
          <a:blip r:embed="rId3"/>
          <a:stretch>
            <a:fillRect/>
          </a:stretch>
        </p:blipFill>
        <p:spPr>
          <a:xfrm>
            <a:off x="447430" y="540213"/>
            <a:ext cx="3598279" cy="1199426"/>
          </a:xfrm>
          <a:prstGeom prst="rect">
            <a:avLst/>
          </a:prstGeom>
        </p:spPr>
      </p:pic>
    </p:spTree>
    <p:extLst>
      <p:ext uri="{BB962C8B-B14F-4D97-AF65-F5344CB8AC3E}">
        <p14:creationId xmlns:p14="http://schemas.microsoft.com/office/powerpoint/2010/main" val="35808666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7_Title Only">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08B820D-B970-02E4-AEA5-8FA883628EB7}"/>
              </a:ext>
            </a:extLst>
          </p:cNvPr>
          <p:cNvPicPr>
            <a:picLocks noGrp="1" noRot="1" noMove="1" noResize="1" noEditPoints="1" noAdjustHandles="1" noChangeArrowheads="1" noChangeShapeType="1" noCrop="1"/>
          </p:cNvPicPr>
          <p:nvPr userDrawn="1"/>
        </p:nvPicPr>
        <p:blipFill>
          <a:blip r:embed="rId2"/>
          <a:stretch>
            <a:fillRect/>
          </a:stretch>
        </p:blipFill>
        <p:spPr>
          <a:xfrm>
            <a:off x="0" y="-1"/>
            <a:ext cx="12192000" cy="6859715"/>
          </a:xfrm>
          <a:prstGeom prst="rect">
            <a:avLst/>
          </a:prstGeom>
        </p:spPr>
      </p:pic>
      <p:sp>
        <p:nvSpPr>
          <p:cNvPr id="6" name="Title 1">
            <a:extLst>
              <a:ext uri="{FF2B5EF4-FFF2-40B4-BE49-F238E27FC236}">
                <a16:creationId xmlns:a16="http://schemas.microsoft.com/office/drawing/2014/main" id="{5F4249BF-2552-288D-A561-167D7C48AAFF}"/>
              </a:ext>
            </a:extLst>
          </p:cNvPr>
          <p:cNvSpPr>
            <a:spLocks noGrp="1"/>
          </p:cNvSpPr>
          <p:nvPr>
            <p:ph type="ctrTitle" hasCustomPrompt="1"/>
          </p:nvPr>
        </p:nvSpPr>
        <p:spPr>
          <a:xfrm>
            <a:off x="616392" y="2926349"/>
            <a:ext cx="9531459" cy="1005302"/>
          </a:xfrm>
          <a:prstGeom prst="rect">
            <a:avLst/>
          </a:prstGeom>
        </p:spPr>
        <p:txBody>
          <a:bodyPr anchor="b"/>
          <a:lstStyle>
            <a:lvl1pPr algn="l">
              <a:defRPr sz="6000" b="1" i="0">
                <a:solidFill>
                  <a:srgbClr val="103A5D"/>
                </a:solidFill>
                <a:latin typeface="Montserrat" pitchFamily="2" charset="77"/>
                <a:ea typeface="Roboto Medium" panose="02000000000000000000" pitchFamily="2" charset="0"/>
              </a:defRPr>
            </a:lvl1pPr>
          </a:lstStyle>
          <a:p>
            <a:r>
              <a:rPr lang="en-US" dirty="0"/>
              <a:t>HEADLINE GOES HERE</a:t>
            </a:r>
          </a:p>
        </p:txBody>
      </p:sp>
      <p:sp>
        <p:nvSpPr>
          <p:cNvPr id="7" name="Subtitle 2">
            <a:extLst>
              <a:ext uri="{FF2B5EF4-FFF2-40B4-BE49-F238E27FC236}">
                <a16:creationId xmlns:a16="http://schemas.microsoft.com/office/drawing/2014/main" id="{E9ED2FB7-286E-28FF-31D8-9F4FB01355D9}"/>
              </a:ext>
            </a:extLst>
          </p:cNvPr>
          <p:cNvSpPr>
            <a:spLocks noGrp="1"/>
          </p:cNvSpPr>
          <p:nvPr>
            <p:ph type="subTitle" idx="1" hasCustomPrompt="1"/>
          </p:nvPr>
        </p:nvSpPr>
        <p:spPr>
          <a:xfrm>
            <a:off x="616393" y="3931651"/>
            <a:ext cx="9531458" cy="910327"/>
          </a:xfrm>
          <a:prstGeom prst="rect">
            <a:avLst/>
          </a:prstGeom>
        </p:spPr>
        <p:txBody>
          <a:bodyPr/>
          <a:lstStyle>
            <a:lvl1pPr marL="0" indent="0" algn="l">
              <a:buNone/>
              <a:defRPr sz="3600" b="1" i="0">
                <a:solidFill>
                  <a:schemeClr val="bg1"/>
                </a:solidFill>
                <a:latin typeface="Montserrat SemiBold"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SUBHEAD</a:t>
            </a:r>
          </a:p>
        </p:txBody>
      </p:sp>
      <p:pic>
        <p:nvPicPr>
          <p:cNvPr id="18" name="Picture 17">
            <a:extLst>
              <a:ext uri="{FF2B5EF4-FFF2-40B4-BE49-F238E27FC236}">
                <a16:creationId xmlns:a16="http://schemas.microsoft.com/office/drawing/2014/main" id="{B0539EF3-15B8-5715-A70D-B69C28C70157}"/>
              </a:ext>
            </a:extLst>
          </p:cNvPr>
          <p:cNvPicPr>
            <a:picLocks noChangeAspect="1"/>
          </p:cNvPicPr>
          <p:nvPr userDrawn="1"/>
        </p:nvPicPr>
        <p:blipFill>
          <a:blip r:embed="rId3"/>
          <a:stretch>
            <a:fillRect/>
          </a:stretch>
        </p:blipFill>
        <p:spPr>
          <a:xfrm>
            <a:off x="447430" y="540213"/>
            <a:ext cx="3598279" cy="1199426"/>
          </a:xfrm>
          <a:prstGeom prst="rect">
            <a:avLst/>
          </a:prstGeom>
        </p:spPr>
      </p:pic>
    </p:spTree>
    <p:extLst>
      <p:ext uri="{BB962C8B-B14F-4D97-AF65-F5344CB8AC3E}">
        <p14:creationId xmlns:p14="http://schemas.microsoft.com/office/powerpoint/2010/main" val="26197517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pic>
        <p:nvPicPr>
          <p:cNvPr id="36" name="Picture 35">
            <a:extLst>
              <a:ext uri="{FF2B5EF4-FFF2-40B4-BE49-F238E27FC236}">
                <a16:creationId xmlns:a16="http://schemas.microsoft.com/office/drawing/2014/main" id="{94B18C50-7133-B1A8-428A-2A11B230D02D}"/>
              </a:ext>
            </a:extLst>
          </p:cNvPr>
          <p:cNvPicPr>
            <a:picLocks noGrp="1" noRot="1" noChangeAspect="1" noMove="1" noResize="1" noEditPoints="1" noAdjustHandles="1" noChangeArrowheads="1" noChangeShapeType="1" noCrop="1"/>
          </p:cNvPicPr>
          <p:nvPr userDrawn="1"/>
        </p:nvPicPr>
        <p:blipFill>
          <a:blip r:embed="rId2"/>
          <a:stretch>
            <a:fillRect/>
          </a:stretch>
        </p:blipFill>
        <p:spPr>
          <a:xfrm>
            <a:off x="0" y="-1"/>
            <a:ext cx="12192000" cy="6859715"/>
          </a:xfrm>
          <a:prstGeom prst="rect">
            <a:avLst/>
          </a:prstGeom>
        </p:spPr>
      </p:pic>
      <p:sp>
        <p:nvSpPr>
          <p:cNvPr id="10" name="Title 1">
            <a:extLst>
              <a:ext uri="{FF2B5EF4-FFF2-40B4-BE49-F238E27FC236}">
                <a16:creationId xmlns:a16="http://schemas.microsoft.com/office/drawing/2014/main" id="{5A61B37E-E0ED-F6B1-D149-58D3F7233C05}"/>
              </a:ext>
            </a:extLst>
          </p:cNvPr>
          <p:cNvSpPr>
            <a:spLocks noGrp="1"/>
          </p:cNvSpPr>
          <p:nvPr>
            <p:ph type="ctrTitle" hasCustomPrompt="1"/>
          </p:nvPr>
        </p:nvSpPr>
        <p:spPr>
          <a:xfrm>
            <a:off x="1524000" y="441067"/>
            <a:ext cx="9144000" cy="1005302"/>
          </a:xfrm>
          <a:prstGeom prst="rect">
            <a:avLst/>
          </a:prstGeom>
        </p:spPr>
        <p:txBody>
          <a:bodyPr anchor="ctr"/>
          <a:lstStyle>
            <a:lvl1pPr algn="ctr">
              <a:defRPr sz="4400" b="1" i="0">
                <a:solidFill>
                  <a:srgbClr val="CEA052"/>
                </a:solidFill>
                <a:latin typeface="Montserrat" pitchFamily="2" charset="77"/>
                <a:ea typeface="Roboto Medium" panose="02000000000000000000" pitchFamily="2" charset="0"/>
              </a:defRPr>
            </a:lvl1pPr>
          </a:lstStyle>
          <a:p>
            <a:r>
              <a:rPr lang="en-US" dirty="0"/>
              <a:t>HEADLINE GOES HERE</a:t>
            </a:r>
          </a:p>
        </p:txBody>
      </p:sp>
      <p:sp>
        <p:nvSpPr>
          <p:cNvPr id="17" name="Content Placeholder 9">
            <a:extLst>
              <a:ext uri="{FF2B5EF4-FFF2-40B4-BE49-F238E27FC236}">
                <a16:creationId xmlns:a16="http://schemas.microsoft.com/office/drawing/2014/main" id="{892B52C1-7384-B586-0DBD-496840508524}"/>
              </a:ext>
            </a:extLst>
          </p:cNvPr>
          <p:cNvSpPr>
            <a:spLocks noGrp="1"/>
          </p:cNvSpPr>
          <p:nvPr>
            <p:ph sz="quarter" idx="10" hasCustomPrompt="1"/>
          </p:nvPr>
        </p:nvSpPr>
        <p:spPr>
          <a:xfrm>
            <a:off x="879586" y="2461503"/>
            <a:ext cx="10432827" cy="3823551"/>
          </a:xfrm>
          <a:prstGeom prst="rect">
            <a:avLst/>
          </a:prstGeom>
        </p:spPr>
        <p:txBody>
          <a:bodyPr/>
          <a:lstStyle>
            <a:lvl1pPr>
              <a:buFont typeface="Arial" panose="020B0604020202020204" pitchFamily="34" charset="0"/>
              <a:buNone/>
              <a:defRPr>
                <a:solidFill>
                  <a:srgbClr val="103A5D"/>
                </a:solidFill>
                <a:latin typeface="Montserrat" pitchFamily="2" charset="77"/>
              </a:defRPr>
            </a:lvl1pPr>
          </a:lstStyle>
          <a:p>
            <a:pPr lvl="0"/>
            <a:r>
              <a:rPr lang="en-US" dirty="0"/>
              <a:t>Click to edit copy</a:t>
            </a:r>
          </a:p>
        </p:txBody>
      </p:sp>
      <p:pic>
        <p:nvPicPr>
          <p:cNvPr id="40" name="Picture 39">
            <a:extLst>
              <a:ext uri="{FF2B5EF4-FFF2-40B4-BE49-F238E27FC236}">
                <a16:creationId xmlns:a16="http://schemas.microsoft.com/office/drawing/2014/main" id="{4496A83B-69CC-167F-87E8-0F76278AFF55}"/>
              </a:ext>
            </a:extLst>
          </p:cNvPr>
          <p:cNvPicPr>
            <a:picLocks noChangeAspect="1"/>
          </p:cNvPicPr>
          <p:nvPr userDrawn="1"/>
        </p:nvPicPr>
        <p:blipFill>
          <a:blip r:embed="rId3"/>
          <a:stretch>
            <a:fillRect/>
          </a:stretch>
        </p:blipFill>
        <p:spPr>
          <a:xfrm>
            <a:off x="11430256" y="5914163"/>
            <a:ext cx="556337" cy="741782"/>
          </a:xfrm>
          <a:prstGeom prst="rect">
            <a:avLst/>
          </a:prstGeom>
        </p:spPr>
      </p:pic>
    </p:spTree>
    <p:extLst>
      <p:ext uri="{BB962C8B-B14F-4D97-AF65-F5344CB8AC3E}">
        <p14:creationId xmlns:p14="http://schemas.microsoft.com/office/powerpoint/2010/main" val="16208688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5A61B37E-E0ED-F6B1-D149-58D3F7233C05}"/>
              </a:ext>
            </a:extLst>
          </p:cNvPr>
          <p:cNvSpPr>
            <a:spLocks noGrp="1"/>
          </p:cNvSpPr>
          <p:nvPr>
            <p:ph type="ctrTitle" hasCustomPrompt="1"/>
          </p:nvPr>
        </p:nvSpPr>
        <p:spPr>
          <a:xfrm>
            <a:off x="879586" y="441068"/>
            <a:ext cx="10432826" cy="1005302"/>
          </a:xfrm>
          <a:prstGeom prst="rect">
            <a:avLst/>
          </a:prstGeom>
        </p:spPr>
        <p:txBody>
          <a:bodyPr anchor="ctr"/>
          <a:lstStyle>
            <a:lvl1pPr algn="l">
              <a:defRPr sz="4400" b="1" i="0">
                <a:solidFill>
                  <a:srgbClr val="103A5D"/>
                </a:solidFill>
                <a:latin typeface="Montserrat" pitchFamily="2" charset="77"/>
                <a:ea typeface="Roboto Medium" panose="02000000000000000000" pitchFamily="2" charset="0"/>
              </a:defRPr>
            </a:lvl1pPr>
          </a:lstStyle>
          <a:p>
            <a:r>
              <a:rPr lang="en-US" dirty="0"/>
              <a:t>HEADLINE GOES HERE</a:t>
            </a:r>
          </a:p>
        </p:txBody>
      </p:sp>
      <p:sp>
        <p:nvSpPr>
          <p:cNvPr id="17" name="Content Placeholder 9">
            <a:extLst>
              <a:ext uri="{FF2B5EF4-FFF2-40B4-BE49-F238E27FC236}">
                <a16:creationId xmlns:a16="http://schemas.microsoft.com/office/drawing/2014/main" id="{892B52C1-7384-B586-0DBD-496840508524}"/>
              </a:ext>
            </a:extLst>
          </p:cNvPr>
          <p:cNvSpPr>
            <a:spLocks noGrp="1"/>
          </p:cNvSpPr>
          <p:nvPr>
            <p:ph sz="quarter" idx="10" hasCustomPrompt="1"/>
          </p:nvPr>
        </p:nvSpPr>
        <p:spPr>
          <a:xfrm>
            <a:off x="879586" y="2046794"/>
            <a:ext cx="10432827" cy="3946502"/>
          </a:xfrm>
          <a:prstGeom prst="rect">
            <a:avLst/>
          </a:prstGeom>
        </p:spPr>
        <p:txBody>
          <a:bodyPr/>
          <a:lstStyle>
            <a:lvl1pPr>
              <a:buFont typeface="Arial" panose="020B0604020202020204" pitchFamily="34" charset="0"/>
              <a:buNone/>
              <a:defRPr>
                <a:solidFill>
                  <a:srgbClr val="CEA052"/>
                </a:solidFill>
                <a:latin typeface="Montserrat" pitchFamily="2" charset="77"/>
              </a:defRPr>
            </a:lvl1pPr>
          </a:lstStyle>
          <a:p>
            <a:pPr lvl="0"/>
            <a:r>
              <a:rPr lang="en-US" dirty="0"/>
              <a:t>Click to edit copy</a:t>
            </a:r>
          </a:p>
        </p:txBody>
      </p:sp>
      <p:pic>
        <p:nvPicPr>
          <p:cNvPr id="9" name="Picture 8">
            <a:extLst>
              <a:ext uri="{FF2B5EF4-FFF2-40B4-BE49-F238E27FC236}">
                <a16:creationId xmlns:a16="http://schemas.microsoft.com/office/drawing/2014/main" id="{E2E24035-2E46-5C21-25E2-5A63C3F13ED8}"/>
              </a:ext>
            </a:extLst>
          </p:cNvPr>
          <p:cNvPicPr>
            <a:picLocks noChangeAspect="1"/>
          </p:cNvPicPr>
          <p:nvPr userDrawn="1"/>
        </p:nvPicPr>
        <p:blipFill>
          <a:blip r:embed="rId2"/>
          <a:stretch>
            <a:fillRect/>
          </a:stretch>
        </p:blipFill>
        <p:spPr>
          <a:xfrm>
            <a:off x="11430256" y="5914163"/>
            <a:ext cx="556337" cy="741782"/>
          </a:xfrm>
          <a:prstGeom prst="rect">
            <a:avLst/>
          </a:prstGeom>
        </p:spPr>
      </p:pic>
    </p:spTree>
    <p:extLst>
      <p:ext uri="{BB962C8B-B14F-4D97-AF65-F5344CB8AC3E}">
        <p14:creationId xmlns:p14="http://schemas.microsoft.com/office/powerpoint/2010/main" val="27259723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32C79281-E9FC-AA62-B93E-6AAA4011E3C8}"/>
              </a:ext>
            </a:extLst>
          </p:cNvPr>
          <p:cNvPicPr>
            <a:picLocks noGrp="1" noRot="1" noChangeAspect="1" noMove="1" noResize="1" noEditPoints="1" noAdjustHandles="1" noChangeArrowheads="1" noChangeShapeType="1" noCrop="1"/>
          </p:cNvPicPr>
          <p:nvPr userDrawn="1"/>
        </p:nvPicPr>
        <p:blipFill>
          <a:blip r:embed="rId2"/>
          <a:stretch>
            <a:fillRect/>
          </a:stretch>
        </p:blipFill>
        <p:spPr>
          <a:xfrm>
            <a:off x="0" y="-1"/>
            <a:ext cx="12192000" cy="6859715"/>
          </a:xfrm>
          <a:prstGeom prst="rect">
            <a:avLst/>
          </a:prstGeom>
        </p:spPr>
      </p:pic>
      <p:sp>
        <p:nvSpPr>
          <p:cNvPr id="21" name="Content Placeholder 14">
            <a:extLst>
              <a:ext uri="{FF2B5EF4-FFF2-40B4-BE49-F238E27FC236}">
                <a16:creationId xmlns:a16="http://schemas.microsoft.com/office/drawing/2014/main" id="{B9FA8C87-4489-8F34-1AC4-538960BE6FDF}"/>
              </a:ext>
            </a:extLst>
          </p:cNvPr>
          <p:cNvSpPr>
            <a:spLocks noGrp="1"/>
          </p:cNvSpPr>
          <p:nvPr>
            <p:ph sz="quarter" idx="11" hasCustomPrompt="1"/>
          </p:nvPr>
        </p:nvSpPr>
        <p:spPr>
          <a:xfrm>
            <a:off x="1672389" y="385763"/>
            <a:ext cx="9686173" cy="1057275"/>
          </a:xfrm>
          <a:prstGeom prst="rect">
            <a:avLst/>
          </a:prstGeom>
        </p:spPr>
        <p:txBody>
          <a:bodyPr anchor="ctr"/>
          <a:lstStyle>
            <a:lvl1pPr algn="l">
              <a:defRPr sz="4400" b="1" i="0">
                <a:solidFill>
                  <a:srgbClr val="103A5D"/>
                </a:solidFill>
                <a:latin typeface="Montserrat" pitchFamily="2" charset="77"/>
              </a:defRPr>
            </a:lvl1pPr>
          </a:lstStyle>
          <a:p>
            <a:pPr lvl="0"/>
            <a:r>
              <a:rPr lang="en-US" dirty="0"/>
              <a:t>HEADLINE GOES HERE</a:t>
            </a:r>
          </a:p>
        </p:txBody>
      </p:sp>
      <p:sp>
        <p:nvSpPr>
          <p:cNvPr id="22" name="Content Placeholder 9">
            <a:extLst>
              <a:ext uri="{FF2B5EF4-FFF2-40B4-BE49-F238E27FC236}">
                <a16:creationId xmlns:a16="http://schemas.microsoft.com/office/drawing/2014/main" id="{D6729348-574D-4091-0324-FFF7867F8345}"/>
              </a:ext>
            </a:extLst>
          </p:cNvPr>
          <p:cNvSpPr>
            <a:spLocks noGrp="1"/>
          </p:cNvSpPr>
          <p:nvPr>
            <p:ph sz="quarter" idx="10" hasCustomPrompt="1"/>
          </p:nvPr>
        </p:nvSpPr>
        <p:spPr>
          <a:xfrm>
            <a:off x="1670171" y="2326511"/>
            <a:ext cx="4183978" cy="3865567"/>
          </a:xfrm>
          <a:prstGeom prst="rect">
            <a:avLst/>
          </a:prstGeom>
        </p:spPr>
        <p:txBody>
          <a:bodyPr/>
          <a:lstStyle>
            <a:lvl1pPr algn="l">
              <a:buFont typeface="Arial" panose="020B0604020202020204" pitchFamily="34" charset="0"/>
              <a:buNone/>
              <a:defRPr>
                <a:solidFill>
                  <a:srgbClr val="CEA052"/>
                </a:solidFill>
                <a:latin typeface="Montserrat" pitchFamily="2" charset="77"/>
              </a:defRPr>
            </a:lvl1pPr>
          </a:lstStyle>
          <a:p>
            <a:pPr lvl="0"/>
            <a:r>
              <a:rPr lang="en-US" dirty="0"/>
              <a:t>Click to edit copy</a:t>
            </a:r>
          </a:p>
        </p:txBody>
      </p:sp>
      <p:sp>
        <p:nvSpPr>
          <p:cNvPr id="25" name="Content Placeholder 9">
            <a:extLst>
              <a:ext uri="{FF2B5EF4-FFF2-40B4-BE49-F238E27FC236}">
                <a16:creationId xmlns:a16="http://schemas.microsoft.com/office/drawing/2014/main" id="{6779DB03-CBD3-3228-73CE-CDC060AC4334}"/>
              </a:ext>
            </a:extLst>
          </p:cNvPr>
          <p:cNvSpPr>
            <a:spLocks noGrp="1"/>
          </p:cNvSpPr>
          <p:nvPr>
            <p:ph sz="quarter" idx="12" hasCustomPrompt="1"/>
          </p:nvPr>
        </p:nvSpPr>
        <p:spPr>
          <a:xfrm>
            <a:off x="6337853" y="2326510"/>
            <a:ext cx="4183978" cy="3865567"/>
          </a:xfrm>
          <a:prstGeom prst="rect">
            <a:avLst/>
          </a:prstGeom>
        </p:spPr>
        <p:txBody>
          <a:bodyPr/>
          <a:lstStyle>
            <a:lvl1pPr algn="l">
              <a:buFont typeface="Arial" panose="020B0604020202020204" pitchFamily="34" charset="0"/>
              <a:buChar char="•"/>
              <a:defRPr>
                <a:solidFill>
                  <a:srgbClr val="CEA052"/>
                </a:solidFill>
                <a:latin typeface="Montserrat" pitchFamily="2" charset="77"/>
              </a:defRPr>
            </a:lvl1pPr>
          </a:lstStyle>
          <a:p>
            <a:pPr lvl="0"/>
            <a:r>
              <a:rPr lang="en-US" dirty="0"/>
              <a:t> Click to edit copy</a:t>
            </a:r>
          </a:p>
        </p:txBody>
      </p:sp>
      <p:pic>
        <p:nvPicPr>
          <p:cNvPr id="27" name="Picture 26">
            <a:extLst>
              <a:ext uri="{FF2B5EF4-FFF2-40B4-BE49-F238E27FC236}">
                <a16:creationId xmlns:a16="http://schemas.microsoft.com/office/drawing/2014/main" id="{86A3C249-C0D7-70D9-9E5F-02AC575F10D0}"/>
              </a:ext>
            </a:extLst>
          </p:cNvPr>
          <p:cNvPicPr>
            <a:picLocks noChangeAspect="1"/>
          </p:cNvPicPr>
          <p:nvPr userDrawn="1"/>
        </p:nvPicPr>
        <p:blipFill>
          <a:blip r:embed="rId3"/>
          <a:stretch>
            <a:fillRect/>
          </a:stretch>
        </p:blipFill>
        <p:spPr>
          <a:xfrm>
            <a:off x="742880" y="402649"/>
            <a:ext cx="757929" cy="1010572"/>
          </a:xfrm>
          <a:prstGeom prst="rect">
            <a:avLst/>
          </a:prstGeom>
        </p:spPr>
      </p:pic>
    </p:spTree>
    <p:extLst>
      <p:ext uri="{BB962C8B-B14F-4D97-AF65-F5344CB8AC3E}">
        <p14:creationId xmlns:p14="http://schemas.microsoft.com/office/powerpoint/2010/main" val="14206494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9187CE7-F9EC-64F3-D076-0AD91863533D}"/>
              </a:ext>
            </a:extLst>
          </p:cNvPr>
          <p:cNvPicPr>
            <a:picLocks noGrp="1" noRot="1" noChangeAspect="1" noMove="1" noResize="1" noEditPoints="1" noAdjustHandles="1" noChangeArrowheads="1" noChangeShapeType="1" noCrop="1"/>
          </p:cNvPicPr>
          <p:nvPr userDrawn="1"/>
        </p:nvPicPr>
        <p:blipFill>
          <a:blip r:embed="rId2"/>
          <a:stretch>
            <a:fillRect/>
          </a:stretch>
        </p:blipFill>
        <p:spPr>
          <a:xfrm>
            <a:off x="0" y="-11286"/>
            <a:ext cx="12192000" cy="6859715"/>
          </a:xfrm>
          <a:prstGeom prst="rect">
            <a:avLst/>
          </a:prstGeom>
        </p:spPr>
      </p:pic>
      <p:sp>
        <p:nvSpPr>
          <p:cNvPr id="21" name="Content Placeholder 14">
            <a:extLst>
              <a:ext uri="{FF2B5EF4-FFF2-40B4-BE49-F238E27FC236}">
                <a16:creationId xmlns:a16="http://schemas.microsoft.com/office/drawing/2014/main" id="{B9FA8C87-4489-8F34-1AC4-538960BE6FDF}"/>
              </a:ext>
            </a:extLst>
          </p:cNvPr>
          <p:cNvSpPr>
            <a:spLocks noGrp="1"/>
          </p:cNvSpPr>
          <p:nvPr>
            <p:ph sz="quarter" idx="11" hasCustomPrompt="1"/>
          </p:nvPr>
        </p:nvSpPr>
        <p:spPr>
          <a:xfrm>
            <a:off x="1672389" y="385763"/>
            <a:ext cx="9686173" cy="1057275"/>
          </a:xfrm>
          <a:prstGeom prst="rect">
            <a:avLst/>
          </a:prstGeom>
        </p:spPr>
        <p:txBody>
          <a:bodyPr anchor="ctr"/>
          <a:lstStyle>
            <a:lvl1pPr algn="l">
              <a:defRPr sz="4400" b="1" i="0">
                <a:solidFill>
                  <a:srgbClr val="103A5D"/>
                </a:solidFill>
                <a:latin typeface="Montserrat" pitchFamily="2" charset="77"/>
              </a:defRPr>
            </a:lvl1pPr>
          </a:lstStyle>
          <a:p>
            <a:pPr lvl="0"/>
            <a:r>
              <a:rPr lang="en-US" dirty="0"/>
              <a:t>HEADLINE GOES HERE</a:t>
            </a:r>
          </a:p>
        </p:txBody>
      </p:sp>
      <p:sp>
        <p:nvSpPr>
          <p:cNvPr id="6" name="Content Placeholder 9">
            <a:extLst>
              <a:ext uri="{FF2B5EF4-FFF2-40B4-BE49-F238E27FC236}">
                <a16:creationId xmlns:a16="http://schemas.microsoft.com/office/drawing/2014/main" id="{81C2D9BE-0861-D5FC-27A4-B2BE3B59EA12}"/>
              </a:ext>
            </a:extLst>
          </p:cNvPr>
          <p:cNvSpPr>
            <a:spLocks noGrp="1"/>
          </p:cNvSpPr>
          <p:nvPr>
            <p:ph sz="quarter" idx="12" hasCustomPrompt="1"/>
          </p:nvPr>
        </p:nvSpPr>
        <p:spPr>
          <a:xfrm>
            <a:off x="1670171" y="2326511"/>
            <a:ext cx="9686172" cy="3865567"/>
          </a:xfrm>
          <a:prstGeom prst="rect">
            <a:avLst/>
          </a:prstGeom>
        </p:spPr>
        <p:txBody>
          <a:bodyPr/>
          <a:lstStyle>
            <a:lvl1pPr>
              <a:buFont typeface="Arial" panose="020B0604020202020204" pitchFamily="34" charset="0"/>
              <a:buNone/>
              <a:defRPr>
                <a:solidFill>
                  <a:schemeClr val="bg1"/>
                </a:solidFill>
                <a:latin typeface="Montserrat" pitchFamily="2" charset="77"/>
              </a:defRPr>
            </a:lvl1pPr>
          </a:lstStyle>
          <a:p>
            <a:pPr lvl="0"/>
            <a:r>
              <a:rPr lang="en-US" dirty="0"/>
              <a:t>Click to edit copy</a:t>
            </a:r>
          </a:p>
        </p:txBody>
      </p:sp>
      <p:pic>
        <p:nvPicPr>
          <p:cNvPr id="9" name="Picture 8">
            <a:extLst>
              <a:ext uri="{FF2B5EF4-FFF2-40B4-BE49-F238E27FC236}">
                <a16:creationId xmlns:a16="http://schemas.microsoft.com/office/drawing/2014/main" id="{2ACE4964-CF67-D29A-7F55-6A63B86BE8C6}"/>
              </a:ext>
            </a:extLst>
          </p:cNvPr>
          <p:cNvPicPr>
            <a:picLocks noChangeAspect="1"/>
          </p:cNvPicPr>
          <p:nvPr userDrawn="1"/>
        </p:nvPicPr>
        <p:blipFill>
          <a:blip r:embed="rId3"/>
          <a:stretch>
            <a:fillRect/>
          </a:stretch>
        </p:blipFill>
        <p:spPr>
          <a:xfrm>
            <a:off x="736082" y="405384"/>
            <a:ext cx="763524" cy="1018032"/>
          </a:xfrm>
          <a:prstGeom prst="rect">
            <a:avLst/>
          </a:prstGeom>
        </p:spPr>
      </p:pic>
    </p:spTree>
    <p:extLst>
      <p:ext uri="{BB962C8B-B14F-4D97-AF65-F5344CB8AC3E}">
        <p14:creationId xmlns:p14="http://schemas.microsoft.com/office/powerpoint/2010/main" val="34570352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Section Header">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3E2BB40-0CF4-6794-B3D2-66D5E9A8D323}"/>
              </a:ext>
            </a:extLst>
          </p:cNvPr>
          <p:cNvPicPr>
            <a:picLocks noGrp="1" noRot="1" noChangeAspect="1" noMove="1" noResize="1" noEditPoints="1" noAdjustHandles="1" noChangeArrowheads="1" noChangeShapeType="1" noCrop="1"/>
          </p:cNvPicPr>
          <p:nvPr userDrawn="1"/>
        </p:nvPicPr>
        <p:blipFill>
          <a:blip r:embed="rId2"/>
          <a:stretch>
            <a:fillRect/>
          </a:stretch>
        </p:blipFill>
        <p:spPr>
          <a:xfrm>
            <a:off x="0" y="-1"/>
            <a:ext cx="12192000" cy="6859715"/>
          </a:xfrm>
          <a:prstGeom prst="rect">
            <a:avLst/>
          </a:prstGeom>
        </p:spPr>
      </p:pic>
      <p:sp>
        <p:nvSpPr>
          <p:cNvPr id="21" name="Content Placeholder 14">
            <a:extLst>
              <a:ext uri="{FF2B5EF4-FFF2-40B4-BE49-F238E27FC236}">
                <a16:creationId xmlns:a16="http://schemas.microsoft.com/office/drawing/2014/main" id="{B9FA8C87-4489-8F34-1AC4-538960BE6FDF}"/>
              </a:ext>
            </a:extLst>
          </p:cNvPr>
          <p:cNvSpPr>
            <a:spLocks noGrp="1"/>
          </p:cNvSpPr>
          <p:nvPr>
            <p:ph sz="quarter" idx="11" hasCustomPrompt="1"/>
          </p:nvPr>
        </p:nvSpPr>
        <p:spPr>
          <a:xfrm>
            <a:off x="1672389" y="385763"/>
            <a:ext cx="9686173" cy="1057275"/>
          </a:xfrm>
          <a:prstGeom prst="rect">
            <a:avLst/>
          </a:prstGeom>
        </p:spPr>
        <p:txBody>
          <a:bodyPr anchor="ctr"/>
          <a:lstStyle>
            <a:lvl1pPr algn="l">
              <a:defRPr sz="4400" b="1" i="0">
                <a:solidFill>
                  <a:schemeClr val="bg1"/>
                </a:solidFill>
                <a:latin typeface="Montserrat" pitchFamily="2" charset="77"/>
              </a:defRPr>
            </a:lvl1pPr>
          </a:lstStyle>
          <a:p>
            <a:pPr lvl="0"/>
            <a:r>
              <a:rPr lang="en-US" dirty="0"/>
              <a:t>HEADLINE GOES HERE</a:t>
            </a:r>
          </a:p>
        </p:txBody>
      </p:sp>
      <p:sp>
        <p:nvSpPr>
          <p:cNvPr id="12" name="Content Placeholder 9">
            <a:extLst>
              <a:ext uri="{FF2B5EF4-FFF2-40B4-BE49-F238E27FC236}">
                <a16:creationId xmlns:a16="http://schemas.microsoft.com/office/drawing/2014/main" id="{49CE0EFF-4B73-2931-0F98-CBCA1BDDF0CF}"/>
              </a:ext>
            </a:extLst>
          </p:cNvPr>
          <p:cNvSpPr>
            <a:spLocks noGrp="1"/>
          </p:cNvSpPr>
          <p:nvPr>
            <p:ph sz="quarter" idx="12" hasCustomPrompt="1"/>
          </p:nvPr>
        </p:nvSpPr>
        <p:spPr>
          <a:xfrm>
            <a:off x="1670171" y="2326511"/>
            <a:ext cx="4183978" cy="3865567"/>
          </a:xfrm>
          <a:prstGeom prst="rect">
            <a:avLst/>
          </a:prstGeom>
        </p:spPr>
        <p:txBody>
          <a:bodyPr/>
          <a:lstStyle>
            <a:lvl1pPr algn="l">
              <a:buFont typeface="Arial" panose="020B0604020202020204" pitchFamily="34" charset="0"/>
              <a:buNone/>
              <a:defRPr>
                <a:solidFill>
                  <a:schemeClr val="bg1"/>
                </a:solidFill>
                <a:latin typeface="Montserrat" pitchFamily="2" charset="77"/>
              </a:defRPr>
            </a:lvl1pPr>
          </a:lstStyle>
          <a:p>
            <a:pPr lvl="0"/>
            <a:r>
              <a:rPr lang="en-US" dirty="0"/>
              <a:t>Click to edit copy</a:t>
            </a:r>
          </a:p>
        </p:txBody>
      </p:sp>
      <p:sp>
        <p:nvSpPr>
          <p:cNvPr id="13" name="Content Placeholder 9">
            <a:extLst>
              <a:ext uri="{FF2B5EF4-FFF2-40B4-BE49-F238E27FC236}">
                <a16:creationId xmlns:a16="http://schemas.microsoft.com/office/drawing/2014/main" id="{65FD72E1-9578-D9EA-F3FF-7792ECCC10C2}"/>
              </a:ext>
            </a:extLst>
          </p:cNvPr>
          <p:cNvSpPr>
            <a:spLocks noGrp="1"/>
          </p:cNvSpPr>
          <p:nvPr>
            <p:ph sz="quarter" idx="13" hasCustomPrompt="1"/>
          </p:nvPr>
        </p:nvSpPr>
        <p:spPr>
          <a:xfrm>
            <a:off x="6337853" y="2326510"/>
            <a:ext cx="4183978" cy="3865567"/>
          </a:xfrm>
          <a:prstGeom prst="rect">
            <a:avLst/>
          </a:prstGeom>
        </p:spPr>
        <p:txBody>
          <a:bodyPr/>
          <a:lstStyle>
            <a:lvl1pPr algn="l">
              <a:buFont typeface="Arial" panose="020B0604020202020204" pitchFamily="34" charset="0"/>
              <a:buChar char="•"/>
              <a:defRPr>
                <a:solidFill>
                  <a:schemeClr val="bg1"/>
                </a:solidFill>
                <a:latin typeface="Montserrat" pitchFamily="2" charset="77"/>
              </a:defRPr>
            </a:lvl1pPr>
          </a:lstStyle>
          <a:p>
            <a:pPr lvl="0"/>
            <a:r>
              <a:rPr lang="en-US" dirty="0"/>
              <a:t> Click to edit copy</a:t>
            </a:r>
          </a:p>
        </p:txBody>
      </p:sp>
      <p:pic>
        <p:nvPicPr>
          <p:cNvPr id="15" name="Picture 14">
            <a:extLst>
              <a:ext uri="{FF2B5EF4-FFF2-40B4-BE49-F238E27FC236}">
                <a16:creationId xmlns:a16="http://schemas.microsoft.com/office/drawing/2014/main" id="{0580AF4A-D319-E176-67E0-B724AC8CA924}"/>
              </a:ext>
            </a:extLst>
          </p:cNvPr>
          <p:cNvPicPr>
            <a:picLocks noChangeAspect="1"/>
          </p:cNvPicPr>
          <p:nvPr userDrawn="1"/>
        </p:nvPicPr>
        <p:blipFill>
          <a:blip r:embed="rId3"/>
          <a:stretch>
            <a:fillRect/>
          </a:stretch>
        </p:blipFill>
        <p:spPr>
          <a:xfrm>
            <a:off x="730860" y="405641"/>
            <a:ext cx="766954" cy="1022606"/>
          </a:xfrm>
          <a:prstGeom prst="rect">
            <a:avLst/>
          </a:prstGeom>
        </p:spPr>
      </p:pic>
    </p:spTree>
    <p:extLst>
      <p:ext uri="{BB962C8B-B14F-4D97-AF65-F5344CB8AC3E}">
        <p14:creationId xmlns:p14="http://schemas.microsoft.com/office/powerpoint/2010/main" val="23606628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FD193468-280C-5E81-6BEA-70E3570F0BA5}"/>
              </a:ext>
            </a:extLst>
          </p:cNvPr>
          <p:cNvPicPr>
            <a:picLocks noChangeAspect="1"/>
          </p:cNvPicPr>
          <p:nvPr userDrawn="1"/>
        </p:nvPicPr>
        <p:blipFill>
          <a:blip r:embed="rId2"/>
          <a:srcRect r="40897"/>
          <a:stretch>
            <a:fillRect/>
          </a:stretch>
        </p:blipFill>
        <p:spPr>
          <a:xfrm>
            <a:off x="0" y="0"/>
            <a:ext cx="7205870" cy="6858000"/>
          </a:xfrm>
          <a:prstGeom prst="rect">
            <a:avLst/>
          </a:prstGeom>
        </p:spPr>
      </p:pic>
      <p:sp>
        <p:nvSpPr>
          <p:cNvPr id="9" name="Content Placeholder 14">
            <a:extLst>
              <a:ext uri="{FF2B5EF4-FFF2-40B4-BE49-F238E27FC236}">
                <a16:creationId xmlns:a16="http://schemas.microsoft.com/office/drawing/2014/main" id="{1779B17A-B699-8246-C884-473A6A981D04}"/>
              </a:ext>
            </a:extLst>
          </p:cNvPr>
          <p:cNvSpPr>
            <a:spLocks noGrp="1"/>
          </p:cNvSpPr>
          <p:nvPr>
            <p:ph sz="quarter" idx="11" hasCustomPrompt="1"/>
          </p:nvPr>
        </p:nvSpPr>
        <p:spPr>
          <a:xfrm>
            <a:off x="420549" y="385762"/>
            <a:ext cx="5675452" cy="1057275"/>
          </a:xfrm>
          <a:prstGeom prst="rect">
            <a:avLst/>
          </a:prstGeom>
        </p:spPr>
        <p:txBody>
          <a:bodyPr anchor="ctr"/>
          <a:lstStyle>
            <a:lvl1pPr algn="l">
              <a:defRPr sz="3600" b="1" i="0">
                <a:solidFill>
                  <a:schemeClr val="bg1"/>
                </a:solidFill>
                <a:latin typeface="Montserrat" pitchFamily="2" charset="77"/>
              </a:defRPr>
            </a:lvl1pPr>
          </a:lstStyle>
          <a:p>
            <a:pPr lvl="0"/>
            <a:r>
              <a:rPr lang="en-US" dirty="0"/>
              <a:t>HEADLINE GOES HERE</a:t>
            </a:r>
          </a:p>
        </p:txBody>
      </p:sp>
      <p:sp>
        <p:nvSpPr>
          <p:cNvPr id="30" name="Content Placeholder 9">
            <a:extLst>
              <a:ext uri="{FF2B5EF4-FFF2-40B4-BE49-F238E27FC236}">
                <a16:creationId xmlns:a16="http://schemas.microsoft.com/office/drawing/2014/main" id="{6D0E0064-B5AC-D7DF-8001-9B1EC096A42B}"/>
              </a:ext>
            </a:extLst>
          </p:cNvPr>
          <p:cNvSpPr>
            <a:spLocks noGrp="1"/>
          </p:cNvSpPr>
          <p:nvPr>
            <p:ph sz="quarter" idx="12" hasCustomPrompt="1"/>
          </p:nvPr>
        </p:nvSpPr>
        <p:spPr>
          <a:xfrm>
            <a:off x="420549" y="1967945"/>
            <a:ext cx="5675451" cy="3538060"/>
          </a:xfrm>
          <a:prstGeom prst="rect">
            <a:avLst/>
          </a:prstGeom>
        </p:spPr>
        <p:txBody>
          <a:bodyPr/>
          <a:lstStyle>
            <a:lvl1pPr>
              <a:defRPr>
                <a:solidFill>
                  <a:srgbClr val="CEA052"/>
                </a:solidFill>
                <a:latin typeface="Montserrat" pitchFamily="2" charset="77"/>
              </a:defRPr>
            </a:lvl1pPr>
          </a:lstStyle>
          <a:p>
            <a:pPr lvl="0"/>
            <a:r>
              <a:rPr lang="en-US" dirty="0"/>
              <a:t>Click to edit copy</a:t>
            </a:r>
          </a:p>
        </p:txBody>
      </p:sp>
      <p:pic>
        <p:nvPicPr>
          <p:cNvPr id="32" name="Picture 31">
            <a:extLst>
              <a:ext uri="{FF2B5EF4-FFF2-40B4-BE49-F238E27FC236}">
                <a16:creationId xmlns:a16="http://schemas.microsoft.com/office/drawing/2014/main" id="{86BE8B33-6FF2-59C5-1E48-EEEE082694D1}"/>
              </a:ext>
            </a:extLst>
          </p:cNvPr>
          <p:cNvPicPr>
            <a:picLocks noChangeAspect="1"/>
          </p:cNvPicPr>
          <p:nvPr userDrawn="1"/>
        </p:nvPicPr>
        <p:blipFill>
          <a:blip r:embed="rId3"/>
          <a:stretch>
            <a:fillRect/>
          </a:stretch>
        </p:blipFill>
        <p:spPr>
          <a:xfrm>
            <a:off x="11430256" y="5914163"/>
            <a:ext cx="556337" cy="741782"/>
          </a:xfrm>
          <a:prstGeom prst="rect">
            <a:avLst/>
          </a:prstGeom>
        </p:spPr>
      </p:pic>
      <p:sp>
        <p:nvSpPr>
          <p:cNvPr id="43" name="Picture Placeholder 42">
            <a:extLst>
              <a:ext uri="{FF2B5EF4-FFF2-40B4-BE49-F238E27FC236}">
                <a16:creationId xmlns:a16="http://schemas.microsoft.com/office/drawing/2014/main" id="{D70F4A21-20E6-5233-4341-065F93B18EDE}"/>
              </a:ext>
            </a:extLst>
          </p:cNvPr>
          <p:cNvSpPr>
            <a:spLocks noGrp="1"/>
          </p:cNvSpPr>
          <p:nvPr>
            <p:ph type="pic" sz="quarter" idx="13"/>
          </p:nvPr>
        </p:nvSpPr>
        <p:spPr>
          <a:xfrm>
            <a:off x="7510463" y="385762"/>
            <a:ext cx="4327525" cy="2516463"/>
          </a:xfrm>
          <a:prstGeom prst="rect">
            <a:avLst/>
          </a:prstGeom>
          <a:solidFill>
            <a:schemeClr val="bg1">
              <a:lumMod val="75000"/>
            </a:schemeClr>
          </a:solidFill>
        </p:spPr>
        <p:txBody>
          <a:bodyPr/>
          <a:lstStyle/>
          <a:p>
            <a:endParaRPr lang="en-US"/>
          </a:p>
        </p:txBody>
      </p:sp>
      <p:sp>
        <p:nvSpPr>
          <p:cNvPr id="44" name="Picture Placeholder 42">
            <a:extLst>
              <a:ext uri="{FF2B5EF4-FFF2-40B4-BE49-F238E27FC236}">
                <a16:creationId xmlns:a16="http://schemas.microsoft.com/office/drawing/2014/main" id="{09365B66-F219-5BE9-25B8-97C41426222F}"/>
              </a:ext>
            </a:extLst>
          </p:cNvPr>
          <p:cNvSpPr>
            <a:spLocks noGrp="1"/>
          </p:cNvSpPr>
          <p:nvPr>
            <p:ph type="pic" sz="quarter" idx="14"/>
          </p:nvPr>
        </p:nvSpPr>
        <p:spPr>
          <a:xfrm>
            <a:off x="7510463" y="3238292"/>
            <a:ext cx="4327525" cy="2516463"/>
          </a:xfrm>
          <a:prstGeom prst="rect">
            <a:avLst/>
          </a:prstGeom>
          <a:solidFill>
            <a:schemeClr val="bg1">
              <a:lumMod val="75000"/>
            </a:schemeClr>
          </a:solidFill>
        </p:spPr>
        <p:txBody>
          <a:bodyPr/>
          <a:lstStyle/>
          <a:p>
            <a:endParaRPr lang="en-US"/>
          </a:p>
        </p:txBody>
      </p:sp>
    </p:spTree>
    <p:extLst>
      <p:ext uri="{BB962C8B-B14F-4D97-AF65-F5344CB8AC3E}">
        <p14:creationId xmlns:p14="http://schemas.microsoft.com/office/powerpoint/2010/main" val="2699757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11F97DF-C961-B8AF-ECF4-7F21FE2394F0}"/>
              </a:ext>
            </a:extLst>
          </p:cNvPr>
          <p:cNvPicPr>
            <a:picLocks noChangeAspect="1"/>
          </p:cNvPicPr>
          <p:nvPr userDrawn="1"/>
        </p:nvPicPr>
        <p:blipFill>
          <a:blip r:embed="rId2"/>
          <a:srcRect r="40979"/>
          <a:stretch>
            <a:fillRect/>
          </a:stretch>
        </p:blipFill>
        <p:spPr>
          <a:xfrm>
            <a:off x="0" y="0"/>
            <a:ext cx="7195930" cy="6858000"/>
          </a:xfrm>
          <a:prstGeom prst="rect">
            <a:avLst/>
          </a:prstGeom>
        </p:spPr>
      </p:pic>
      <p:sp>
        <p:nvSpPr>
          <p:cNvPr id="9" name="Content Placeholder 14">
            <a:extLst>
              <a:ext uri="{FF2B5EF4-FFF2-40B4-BE49-F238E27FC236}">
                <a16:creationId xmlns:a16="http://schemas.microsoft.com/office/drawing/2014/main" id="{1779B17A-B699-8246-C884-473A6A981D04}"/>
              </a:ext>
            </a:extLst>
          </p:cNvPr>
          <p:cNvSpPr>
            <a:spLocks noGrp="1"/>
          </p:cNvSpPr>
          <p:nvPr>
            <p:ph sz="quarter" idx="11" hasCustomPrompt="1"/>
          </p:nvPr>
        </p:nvSpPr>
        <p:spPr>
          <a:xfrm>
            <a:off x="420549" y="385762"/>
            <a:ext cx="5675452" cy="1057275"/>
          </a:xfrm>
          <a:prstGeom prst="rect">
            <a:avLst/>
          </a:prstGeom>
        </p:spPr>
        <p:txBody>
          <a:bodyPr anchor="ctr"/>
          <a:lstStyle>
            <a:lvl1pPr algn="l">
              <a:defRPr sz="3600" b="1" i="0">
                <a:solidFill>
                  <a:schemeClr val="bg1"/>
                </a:solidFill>
                <a:latin typeface="Montserrat" pitchFamily="2" charset="77"/>
              </a:defRPr>
            </a:lvl1pPr>
          </a:lstStyle>
          <a:p>
            <a:pPr lvl="0"/>
            <a:r>
              <a:rPr lang="en-US" dirty="0"/>
              <a:t>HEADLINE GOES HERE</a:t>
            </a:r>
          </a:p>
        </p:txBody>
      </p:sp>
      <p:sp>
        <p:nvSpPr>
          <p:cNvPr id="20" name="Content Placeholder 9">
            <a:extLst>
              <a:ext uri="{FF2B5EF4-FFF2-40B4-BE49-F238E27FC236}">
                <a16:creationId xmlns:a16="http://schemas.microsoft.com/office/drawing/2014/main" id="{B2C93705-CAAF-8D25-A044-6D74E41C561B}"/>
              </a:ext>
            </a:extLst>
          </p:cNvPr>
          <p:cNvSpPr>
            <a:spLocks noGrp="1"/>
          </p:cNvSpPr>
          <p:nvPr>
            <p:ph sz="quarter" idx="12" hasCustomPrompt="1"/>
          </p:nvPr>
        </p:nvSpPr>
        <p:spPr>
          <a:xfrm>
            <a:off x="420549" y="1967945"/>
            <a:ext cx="5675451" cy="3538060"/>
          </a:xfrm>
          <a:prstGeom prst="rect">
            <a:avLst/>
          </a:prstGeom>
        </p:spPr>
        <p:txBody>
          <a:bodyPr/>
          <a:lstStyle>
            <a:lvl1pPr>
              <a:defRPr>
                <a:solidFill>
                  <a:srgbClr val="103A5D"/>
                </a:solidFill>
                <a:latin typeface="Montserrat" pitchFamily="2" charset="77"/>
              </a:defRPr>
            </a:lvl1pPr>
          </a:lstStyle>
          <a:p>
            <a:pPr lvl="0"/>
            <a:r>
              <a:rPr lang="en-US" dirty="0"/>
              <a:t>Click to edit copy</a:t>
            </a:r>
          </a:p>
        </p:txBody>
      </p:sp>
      <p:sp>
        <p:nvSpPr>
          <p:cNvPr id="17" name="Online Image Placeholder 16">
            <a:extLst>
              <a:ext uri="{FF2B5EF4-FFF2-40B4-BE49-F238E27FC236}">
                <a16:creationId xmlns:a16="http://schemas.microsoft.com/office/drawing/2014/main" id="{3491FB78-2F6C-01FB-CC8C-3627D06E7BF4}"/>
              </a:ext>
            </a:extLst>
          </p:cNvPr>
          <p:cNvSpPr>
            <a:spLocks noGrp="1"/>
          </p:cNvSpPr>
          <p:nvPr>
            <p:ph type="clipArt" sz="quarter" idx="13"/>
          </p:nvPr>
        </p:nvSpPr>
        <p:spPr>
          <a:xfrm>
            <a:off x="5735638" y="-28280"/>
            <a:ext cx="6456363" cy="6895706"/>
          </a:xfrm>
          <a:custGeom>
            <a:avLst/>
            <a:gdLst>
              <a:gd name="csX0" fmla="*/ 0 w 6456362"/>
              <a:gd name="csY0" fmla="*/ 0 h 6858000"/>
              <a:gd name="csX1" fmla="*/ 6456362 w 6456362"/>
              <a:gd name="csY1" fmla="*/ 0 h 6858000"/>
              <a:gd name="csX2" fmla="*/ 6456362 w 6456362"/>
              <a:gd name="csY2" fmla="*/ 6858000 h 6858000"/>
              <a:gd name="csX3" fmla="*/ 0 w 6456362"/>
              <a:gd name="csY3" fmla="*/ 6858000 h 6858000"/>
              <a:gd name="csX4" fmla="*/ 0 w 6456362"/>
              <a:gd name="csY4" fmla="*/ 0 h 6858000"/>
              <a:gd name="csX0" fmla="*/ 386499 w 6456362"/>
              <a:gd name="csY0" fmla="*/ 0 h 6858000"/>
              <a:gd name="csX1" fmla="*/ 6456362 w 6456362"/>
              <a:gd name="csY1" fmla="*/ 0 h 6858000"/>
              <a:gd name="csX2" fmla="*/ 6456362 w 6456362"/>
              <a:gd name="csY2" fmla="*/ 6858000 h 6858000"/>
              <a:gd name="csX3" fmla="*/ 0 w 6456362"/>
              <a:gd name="csY3" fmla="*/ 6858000 h 6858000"/>
              <a:gd name="csX4" fmla="*/ 386499 w 6456362"/>
              <a:gd name="csY4" fmla="*/ 0 h 6858000"/>
              <a:gd name="csX0" fmla="*/ 1376313 w 6456362"/>
              <a:gd name="csY0" fmla="*/ 56561 h 6858000"/>
              <a:gd name="csX1" fmla="*/ 6456362 w 6456362"/>
              <a:gd name="csY1" fmla="*/ 0 h 6858000"/>
              <a:gd name="csX2" fmla="*/ 6456362 w 6456362"/>
              <a:gd name="csY2" fmla="*/ 6858000 h 6858000"/>
              <a:gd name="csX3" fmla="*/ 0 w 6456362"/>
              <a:gd name="csY3" fmla="*/ 6858000 h 6858000"/>
              <a:gd name="csX4" fmla="*/ 1376313 w 6456362"/>
              <a:gd name="csY4" fmla="*/ 56561 h 6858000"/>
              <a:gd name="csX0" fmla="*/ 2281286 w 6456362"/>
              <a:gd name="csY0" fmla="*/ 94269 h 6858000"/>
              <a:gd name="csX1" fmla="*/ 6456362 w 6456362"/>
              <a:gd name="csY1" fmla="*/ 0 h 6858000"/>
              <a:gd name="csX2" fmla="*/ 6456362 w 6456362"/>
              <a:gd name="csY2" fmla="*/ 6858000 h 6858000"/>
              <a:gd name="csX3" fmla="*/ 0 w 6456362"/>
              <a:gd name="csY3" fmla="*/ 6858000 h 6858000"/>
              <a:gd name="csX4" fmla="*/ 2281286 w 6456362"/>
              <a:gd name="csY4" fmla="*/ 94269 h 6858000"/>
              <a:gd name="csX0" fmla="*/ 1414020 w 6456362"/>
              <a:gd name="csY0" fmla="*/ 0 h 6867426"/>
              <a:gd name="csX1" fmla="*/ 6456362 w 6456362"/>
              <a:gd name="csY1" fmla="*/ 9426 h 6867426"/>
              <a:gd name="csX2" fmla="*/ 6456362 w 6456362"/>
              <a:gd name="csY2" fmla="*/ 6867426 h 6867426"/>
              <a:gd name="csX3" fmla="*/ 0 w 6456362"/>
              <a:gd name="csY3" fmla="*/ 6867426 h 6867426"/>
              <a:gd name="csX4" fmla="*/ 1414020 w 6456362"/>
              <a:gd name="csY4" fmla="*/ 0 h 6867426"/>
              <a:gd name="csX0" fmla="*/ 1414020 w 6456362"/>
              <a:gd name="csY0" fmla="*/ 0 h 6867426"/>
              <a:gd name="csX1" fmla="*/ 6456362 w 6456362"/>
              <a:gd name="csY1" fmla="*/ 9426 h 6867426"/>
              <a:gd name="csX2" fmla="*/ 6456362 w 6456362"/>
              <a:gd name="csY2" fmla="*/ 6867426 h 6867426"/>
              <a:gd name="csX3" fmla="*/ 0 w 6456362"/>
              <a:gd name="csY3" fmla="*/ 6867426 h 6867426"/>
              <a:gd name="csX4" fmla="*/ 1414020 w 6456362"/>
              <a:gd name="csY4" fmla="*/ 0 h 6867426"/>
              <a:gd name="csX0" fmla="*/ 1414020 w 6456362"/>
              <a:gd name="csY0" fmla="*/ 0 h 6867426"/>
              <a:gd name="csX1" fmla="*/ 6456362 w 6456362"/>
              <a:gd name="csY1" fmla="*/ 9426 h 6867426"/>
              <a:gd name="csX2" fmla="*/ 6456362 w 6456362"/>
              <a:gd name="csY2" fmla="*/ 6867426 h 6867426"/>
              <a:gd name="csX3" fmla="*/ 0 w 6456362"/>
              <a:gd name="csY3" fmla="*/ 6867426 h 6867426"/>
              <a:gd name="csX4" fmla="*/ 1414020 w 6456362"/>
              <a:gd name="csY4" fmla="*/ 0 h 6867426"/>
              <a:gd name="csX0" fmla="*/ 1414020 w 6456362"/>
              <a:gd name="csY0" fmla="*/ 0 h 6867426"/>
              <a:gd name="csX1" fmla="*/ 6456362 w 6456362"/>
              <a:gd name="csY1" fmla="*/ 9426 h 6867426"/>
              <a:gd name="csX2" fmla="*/ 6456362 w 6456362"/>
              <a:gd name="csY2" fmla="*/ 6867426 h 6867426"/>
              <a:gd name="csX3" fmla="*/ 0 w 6456362"/>
              <a:gd name="csY3" fmla="*/ 6867426 h 6867426"/>
              <a:gd name="csX4" fmla="*/ 1414020 w 6456362"/>
              <a:gd name="csY4" fmla="*/ 0 h 6867426"/>
              <a:gd name="csX0" fmla="*/ 1414020 w 6456362"/>
              <a:gd name="csY0" fmla="*/ 0 h 6867426"/>
              <a:gd name="csX1" fmla="*/ 6456362 w 6456362"/>
              <a:gd name="csY1" fmla="*/ 9426 h 6867426"/>
              <a:gd name="csX2" fmla="*/ 6456362 w 6456362"/>
              <a:gd name="csY2" fmla="*/ 6867426 h 6867426"/>
              <a:gd name="csX3" fmla="*/ 0 w 6456362"/>
              <a:gd name="csY3" fmla="*/ 6867426 h 6867426"/>
              <a:gd name="csX4" fmla="*/ 1414020 w 6456362"/>
              <a:gd name="csY4" fmla="*/ 0 h 6867426"/>
              <a:gd name="csX0" fmla="*/ 1414020 w 6456362"/>
              <a:gd name="csY0" fmla="*/ 0 h 6867426"/>
              <a:gd name="csX1" fmla="*/ 6456362 w 6456362"/>
              <a:gd name="csY1" fmla="*/ 9426 h 6867426"/>
              <a:gd name="csX2" fmla="*/ 6456362 w 6456362"/>
              <a:gd name="csY2" fmla="*/ 6867426 h 6867426"/>
              <a:gd name="csX3" fmla="*/ 0 w 6456362"/>
              <a:gd name="csY3" fmla="*/ 6867426 h 6867426"/>
              <a:gd name="csX4" fmla="*/ 1414020 w 6456362"/>
              <a:gd name="csY4" fmla="*/ 0 h 6867426"/>
              <a:gd name="csX0" fmla="*/ 1414020 w 6456362"/>
              <a:gd name="csY0" fmla="*/ 0 h 6867426"/>
              <a:gd name="csX1" fmla="*/ 6456362 w 6456362"/>
              <a:gd name="csY1" fmla="*/ 9426 h 6867426"/>
              <a:gd name="csX2" fmla="*/ 6456362 w 6456362"/>
              <a:gd name="csY2" fmla="*/ 6867426 h 6867426"/>
              <a:gd name="csX3" fmla="*/ 0 w 6456362"/>
              <a:gd name="csY3" fmla="*/ 6867426 h 6867426"/>
              <a:gd name="csX4" fmla="*/ 1414020 w 6456362"/>
              <a:gd name="csY4" fmla="*/ 0 h 6867426"/>
              <a:gd name="csX0" fmla="*/ 1414020 w 6456362"/>
              <a:gd name="csY0" fmla="*/ 0 h 6867426"/>
              <a:gd name="csX1" fmla="*/ 6456362 w 6456362"/>
              <a:gd name="csY1" fmla="*/ 9426 h 6867426"/>
              <a:gd name="csX2" fmla="*/ 6456362 w 6456362"/>
              <a:gd name="csY2" fmla="*/ 6867426 h 6867426"/>
              <a:gd name="csX3" fmla="*/ 0 w 6456362"/>
              <a:gd name="csY3" fmla="*/ 6867426 h 6867426"/>
              <a:gd name="csX4" fmla="*/ 1414020 w 6456362"/>
              <a:gd name="csY4" fmla="*/ 0 h 6867426"/>
              <a:gd name="csX0" fmla="*/ 1414020 w 6456362"/>
              <a:gd name="csY0" fmla="*/ 0 h 6867426"/>
              <a:gd name="csX1" fmla="*/ 6456362 w 6456362"/>
              <a:gd name="csY1" fmla="*/ 9426 h 6867426"/>
              <a:gd name="csX2" fmla="*/ 6456362 w 6456362"/>
              <a:gd name="csY2" fmla="*/ 6867426 h 6867426"/>
              <a:gd name="csX3" fmla="*/ 0 w 6456362"/>
              <a:gd name="csY3" fmla="*/ 6867426 h 6867426"/>
              <a:gd name="csX4" fmla="*/ 1414020 w 6456362"/>
              <a:gd name="csY4" fmla="*/ 0 h 6867426"/>
              <a:gd name="csX0" fmla="*/ 1414020 w 6456362"/>
              <a:gd name="csY0" fmla="*/ 0 h 6867426"/>
              <a:gd name="csX1" fmla="*/ 6456362 w 6456362"/>
              <a:gd name="csY1" fmla="*/ 9426 h 6867426"/>
              <a:gd name="csX2" fmla="*/ 6456362 w 6456362"/>
              <a:gd name="csY2" fmla="*/ 6867426 h 6867426"/>
              <a:gd name="csX3" fmla="*/ 0 w 6456362"/>
              <a:gd name="csY3" fmla="*/ 6867426 h 6867426"/>
              <a:gd name="csX4" fmla="*/ 1414020 w 6456362"/>
              <a:gd name="csY4" fmla="*/ 0 h 6867426"/>
              <a:gd name="csX0" fmla="*/ 1414020 w 6456362"/>
              <a:gd name="csY0" fmla="*/ 0 h 6867426"/>
              <a:gd name="csX1" fmla="*/ 6456362 w 6456362"/>
              <a:gd name="csY1" fmla="*/ 9426 h 6867426"/>
              <a:gd name="csX2" fmla="*/ 6456362 w 6456362"/>
              <a:gd name="csY2" fmla="*/ 6867426 h 6867426"/>
              <a:gd name="csX3" fmla="*/ 0 w 6456362"/>
              <a:gd name="csY3" fmla="*/ 6867426 h 6867426"/>
              <a:gd name="csX4" fmla="*/ 1414020 w 6456362"/>
              <a:gd name="csY4" fmla="*/ 0 h 6867426"/>
              <a:gd name="csX0" fmla="*/ 1414020 w 6456362"/>
              <a:gd name="csY0" fmla="*/ 0 h 6867426"/>
              <a:gd name="csX1" fmla="*/ 6456362 w 6456362"/>
              <a:gd name="csY1" fmla="*/ 9426 h 6867426"/>
              <a:gd name="csX2" fmla="*/ 6456362 w 6456362"/>
              <a:gd name="csY2" fmla="*/ 6867426 h 6867426"/>
              <a:gd name="csX3" fmla="*/ 0 w 6456362"/>
              <a:gd name="csY3" fmla="*/ 6867426 h 6867426"/>
              <a:gd name="csX4" fmla="*/ 1414020 w 6456362"/>
              <a:gd name="csY4" fmla="*/ 0 h 6867426"/>
              <a:gd name="csX0" fmla="*/ 1414020 w 6456362"/>
              <a:gd name="csY0" fmla="*/ 0 h 6867426"/>
              <a:gd name="csX1" fmla="*/ 6456362 w 6456362"/>
              <a:gd name="csY1" fmla="*/ 9426 h 6867426"/>
              <a:gd name="csX2" fmla="*/ 6456362 w 6456362"/>
              <a:gd name="csY2" fmla="*/ 6867426 h 6867426"/>
              <a:gd name="csX3" fmla="*/ 0 w 6456362"/>
              <a:gd name="csY3" fmla="*/ 6867426 h 6867426"/>
              <a:gd name="csX4" fmla="*/ 1414020 w 6456362"/>
              <a:gd name="csY4" fmla="*/ 0 h 6867426"/>
              <a:gd name="csX0" fmla="*/ 1414020 w 6456362"/>
              <a:gd name="csY0" fmla="*/ 0 h 6867426"/>
              <a:gd name="csX1" fmla="*/ 6456362 w 6456362"/>
              <a:gd name="csY1" fmla="*/ 9426 h 6867426"/>
              <a:gd name="csX2" fmla="*/ 6456362 w 6456362"/>
              <a:gd name="csY2" fmla="*/ 6867426 h 6867426"/>
              <a:gd name="csX3" fmla="*/ 0 w 6456362"/>
              <a:gd name="csY3" fmla="*/ 6867426 h 6867426"/>
              <a:gd name="csX4" fmla="*/ 1414020 w 6456362"/>
              <a:gd name="csY4" fmla="*/ 0 h 6867426"/>
              <a:gd name="csX0" fmla="*/ 1414020 w 6456362"/>
              <a:gd name="csY0" fmla="*/ 0 h 6867426"/>
              <a:gd name="csX1" fmla="*/ 6456362 w 6456362"/>
              <a:gd name="csY1" fmla="*/ 9426 h 6867426"/>
              <a:gd name="csX2" fmla="*/ 6456362 w 6456362"/>
              <a:gd name="csY2" fmla="*/ 6867426 h 6867426"/>
              <a:gd name="csX3" fmla="*/ 0 w 6456362"/>
              <a:gd name="csY3" fmla="*/ 6867426 h 6867426"/>
              <a:gd name="csX4" fmla="*/ 1414020 w 6456362"/>
              <a:gd name="csY4" fmla="*/ 0 h 6867426"/>
              <a:gd name="csX0" fmla="*/ 1414020 w 6456362"/>
              <a:gd name="csY0" fmla="*/ 0 h 6867426"/>
              <a:gd name="csX1" fmla="*/ 6456362 w 6456362"/>
              <a:gd name="csY1" fmla="*/ 9426 h 6867426"/>
              <a:gd name="csX2" fmla="*/ 6456362 w 6456362"/>
              <a:gd name="csY2" fmla="*/ 6867426 h 6867426"/>
              <a:gd name="csX3" fmla="*/ 0 w 6456362"/>
              <a:gd name="csY3" fmla="*/ 6867426 h 6867426"/>
              <a:gd name="csX4" fmla="*/ 1414020 w 6456362"/>
              <a:gd name="csY4" fmla="*/ 0 h 6867426"/>
              <a:gd name="csX0" fmla="*/ 1414020 w 6456362"/>
              <a:gd name="csY0" fmla="*/ 55934 h 6858000"/>
              <a:gd name="csX1" fmla="*/ 6456362 w 6456362"/>
              <a:gd name="csY1" fmla="*/ 0 h 6858000"/>
              <a:gd name="csX2" fmla="*/ 6456362 w 6456362"/>
              <a:gd name="csY2" fmla="*/ 6858000 h 6858000"/>
              <a:gd name="csX3" fmla="*/ 0 w 6456362"/>
              <a:gd name="csY3" fmla="*/ 6858000 h 6858000"/>
              <a:gd name="csX4" fmla="*/ 1414020 w 6456362"/>
              <a:gd name="csY4" fmla="*/ 55934 h 6858000"/>
              <a:gd name="csX0" fmla="*/ 1414020 w 6456362"/>
              <a:gd name="csY0" fmla="*/ 0 h 6802066"/>
              <a:gd name="csX1" fmla="*/ 6154705 w 6456362"/>
              <a:gd name="csY1" fmla="*/ 354897 h 6802066"/>
              <a:gd name="csX2" fmla="*/ 6456362 w 6456362"/>
              <a:gd name="csY2" fmla="*/ 6802066 h 6802066"/>
              <a:gd name="csX3" fmla="*/ 0 w 6456362"/>
              <a:gd name="csY3" fmla="*/ 6802066 h 6802066"/>
              <a:gd name="csX4" fmla="*/ 1414020 w 6456362"/>
              <a:gd name="csY4" fmla="*/ 0 h 6802066"/>
              <a:gd name="csX0" fmla="*/ 1414020 w 6456363"/>
              <a:gd name="csY0" fmla="*/ 18586 h 6820652"/>
              <a:gd name="csX1" fmla="*/ 6456363 w 6456363"/>
              <a:gd name="csY1" fmla="*/ 0 h 6820652"/>
              <a:gd name="csX2" fmla="*/ 6456362 w 6456363"/>
              <a:gd name="csY2" fmla="*/ 6820652 h 6820652"/>
              <a:gd name="csX3" fmla="*/ 0 w 6456363"/>
              <a:gd name="csY3" fmla="*/ 6820652 h 6820652"/>
              <a:gd name="csX4" fmla="*/ 1414020 w 6456363"/>
              <a:gd name="csY4" fmla="*/ 18586 h 6820652"/>
              <a:gd name="csX0" fmla="*/ 1423447 w 6456363"/>
              <a:gd name="csY0" fmla="*/ 0 h 6830076"/>
              <a:gd name="csX1" fmla="*/ 6456363 w 6456363"/>
              <a:gd name="csY1" fmla="*/ 9424 h 6830076"/>
              <a:gd name="csX2" fmla="*/ 6456362 w 6456363"/>
              <a:gd name="csY2" fmla="*/ 6830076 h 6830076"/>
              <a:gd name="csX3" fmla="*/ 0 w 6456363"/>
              <a:gd name="csY3" fmla="*/ 6830076 h 6830076"/>
              <a:gd name="csX4" fmla="*/ 1423447 w 6456363"/>
              <a:gd name="csY4" fmla="*/ 0 h 6830076"/>
              <a:gd name="csX0" fmla="*/ 1423447 w 6456363"/>
              <a:gd name="csY0" fmla="*/ 0 h 6830076"/>
              <a:gd name="csX1" fmla="*/ 6456363 w 6456363"/>
              <a:gd name="csY1" fmla="*/ 9424 h 6830076"/>
              <a:gd name="csX2" fmla="*/ 6456362 w 6456363"/>
              <a:gd name="csY2" fmla="*/ 6830076 h 6830076"/>
              <a:gd name="csX3" fmla="*/ 0 w 6456363"/>
              <a:gd name="csY3" fmla="*/ 6830076 h 6830076"/>
              <a:gd name="csX4" fmla="*/ 1423447 w 6456363"/>
              <a:gd name="csY4" fmla="*/ 0 h 6830076"/>
              <a:gd name="csX0" fmla="*/ 1423447 w 6456363"/>
              <a:gd name="csY0" fmla="*/ 0 h 6830076"/>
              <a:gd name="csX1" fmla="*/ 6456363 w 6456363"/>
              <a:gd name="csY1" fmla="*/ 9424 h 6830076"/>
              <a:gd name="csX2" fmla="*/ 6456362 w 6456363"/>
              <a:gd name="csY2" fmla="*/ 6830076 h 6830076"/>
              <a:gd name="csX3" fmla="*/ 0 w 6456363"/>
              <a:gd name="csY3" fmla="*/ 6830076 h 6830076"/>
              <a:gd name="csX4" fmla="*/ 1423447 w 6456363"/>
              <a:gd name="csY4" fmla="*/ 0 h 6830076"/>
              <a:gd name="csX0" fmla="*/ 1423447 w 6456363"/>
              <a:gd name="csY0" fmla="*/ 0 h 6830076"/>
              <a:gd name="csX1" fmla="*/ 6456363 w 6456363"/>
              <a:gd name="csY1" fmla="*/ 9424 h 6830076"/>
              <a:gd name="csX2" fmla="*/ 6456362 w 6456363"/>
              <a:gd name="csY2" fmla="*/ 6830076 h 6830076"/>
              <a:gd name="csX3" fmla="*/ 0 w 6456363"/>
              <a:gd name="csY3" fmla="*/ 6830076 h 6830076"/>
              <a:gd name="csX4" fmla="*/ 1423447 w 6456363"/>
              <a:gd name="csY4" fmla="*/ 0 h 6830076"/>
            </a:gdLst>
            <a:ahLst/>
            <a:cxnLst>
              <a:cxn ang="0">
                <a:pos x="csX0" y="csY0"/>
              </a:cxn>
              <a:cxn ang="0">
                <a:pos x="csX1" y="csY1"/>
              </a:cxn>
              <a:cxn ang="0">
                <a:pos x="csX2" y="csY2"/>
              </a:cxn>
              <a:cxn ang="0">
                <a:pos x="csX3" y="csY3"/>
              </a:cxn>
              <a:cxn ang="0">
                <a:pos x="csX4" y="csY4"/>
              </a:cxn>
            </a:cxnLst>
            <a:rect l="l" t="t" r="r" b="b"/>
            <a:pathLst>
              <a:path w="6456363" h="6830076">
                <a:moveTo>
                  <a:pt x="1423447" y="0"/>
                </a:moveTo>
                <a:lnTo>
                  <a:pt x="6456363" y="9424"/>
                </a:lnTo>
                <a:cubicBezTo>
                  <a:pt x="6456363" y="2282975"/>
                  <a:pt x="6456362" y="4556525"/>
                  <a:pt x="6456362" y="6830076"/>
                </a:cubicBezTo>
                <a:lnTo>
                  <a:pt x="0" y="6830076"/>
                </a:lnTo>
                <a:cubicBezTo>
                  <a:pt x="1800519" y="4361915"/>
                  <a:pt x="1348032" y="5131460"/>
                  <a:pt x="1423447" y="0"/>
                </a:cubicBezTo>
                <a:close/>
              </a:path>
            </a:pathLst>
          </a:custGeom>
          <a:solidFill>
            <a:schemeClr val="bg1">
              <a:lumMod val="75000"/>
            </a:schemeClr>
          </a:solidFill>
        </p:spPr>
        <p:txBody>
          <a:bodyPr/>
          <a:lstStyle/>
          <a:p>
            <a:endParaRPr lang="en-US"/>
          </a:p>
        </p:txBody>
      </p:sp>
      <p:pic>
        <p:nvPicPr>
          <p:cNvPr id="7" name="Picture 6">
            <a:extLst>
              <a:ext uri="{FF2B5EF4-FFF2-40B4-BE49-F238E27FC236}">
                <a16:creationId xmlns:a16="http://schemas.microsoft.com/office/drawing/2014/main" id="{968F059C-391D-8ADE-8C36-17B64B69DC7A}"/>
              </a:ext>
            </a:extLst>
          </p:cNvPr>
          <p:cNvPicPr>
            <a:picLocks noGrp="1" noRot="1" noChangeAspect="1" noMove="1" noResize="1" noEditPoints="1" noAdjustHandles="1" noChangeArrowheads="1" noChangeShapeType="1" noCrop="1"/>
          </p:cNvPicPr>
          <p:nvPr userDrawn="1"/>
        </p:nvPicPr>
        <p:blipFill>
          <a:blip r:embed="rId3"/>
          <a:stretch>
            <a:fillRect/>
          </a:stretch>
        </p:blipFill>
        <p:spPr>
          <a:xfrm>
            <a:off x="11430256" y="5914163"/>
            <a:ext cx="556337" cy="741782"/>
          </a:xfrm>
          <a:prstGeom prst="rect">
            <a:avLst/>
          </a:prstGeom>
        </p:spPr>
      </p:pic>
    </p:spTree>
    <p:extLst>
      <p:ext uri="{BB962C8B-B14F-4D97-AF65-F5344CB8AC3E}">
        <p14:creationId xmlns:p14="http://schemas.microsoft.com/office/powerpoint/2010/main" val="31061369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7CA1F6D3-B2C4-EB9F-8CFB-B5F1774DDBA6}"/>
              </a:ext>
            </a:extLst>
          </p:cNvPr>
          <p:cNvPicPr>
            <a:picLocks noGrp="1" noRot="1" noChangeAspect="1" noMove="1" noResize="1" noEditPoints="1" noAdjustHandles="1" noChangeArrowheads="1" noChangeShapeType="1" noCrop="1"/>
          </p:cNvPicPr>
          <p:nvPr userDrawn="1"/>
        </p:nvPicPr>
        <p:blipFill>
          <a:blip r:embed="rId2"/>
          <a:stretch>
            <a:fillRect/>
          </a:stretch>
        </p:blipFill>
        <p:spPr>
          <a:xfrm>
            <a:off x="0" y="-1"/>
            <a:ext cx="12192000" cy="6859715"/>
          </a:xfrm>
          <a:prstGeom prst="rect">
            <a:avLst/>
          </a:prstGeom>
        </p:spPr>
      </p:pic>
      <p:sp>
        <p:nvSpPr>
          <p:cNvPr id="9" name="Content Placeholder 8">
            <a:extLst>
              <a:ext uri="{FF2B5EF4-FFF2-40B4-BE49-F238E27FC236}">
                <a16:creationId xmlns:a16="http://schemas.microsoft.com/office/drawing/2014/main" id="{17D4AF41-34FD-65CD-172C-A26107EFEC73}"/>
              </a:ext>
            </a:extLst>
          </p:cNvPr>
          <p:cNvSpPr>
            <a:spLocks noGrp="1"/>
          </p:cNvSpPr>
          <p:nvPr>
            <p:ph sz="quarter" idx="12" hasCustomPrompt="1"/>
          </p:nvPr>
        </p:nvSpPr>
        <p:spPr>
          <a:xfrm>
            <a:off x="4038600" y="6296689"/>
            <a:ext cx="4114800" cy="404812"/>
          </a:xfrm>
          <a:prstGeom prst="rect">
            <a:avLst/>
          </a:prstGeom>
        </p:spPr>
        <p:txBody>
          <a:bodyPr anchor="ctr"/>
          <a:lstStyle>
            <a:lvl1pPr algn="ctr">
              <a:defRPr sz="1800" b="0" i="0">
                <a:solidFill>
                  <a:srgbClr val="103A5D"/>
                </a:solidFill>
                <a:latin typeface="Montserrat" pitchFamily="2" charset="77"/>
              </a:defRPr>
            </a:lvl1pPr>
          </a:lstStyle>
          <a:p>
            <a:pPr lvl="0"/>
            <a:r>
              <a:rPr lang="en-US" dirty="0" err="1"/>
              <a:t>TheDomainName.org</a:t>
            </a:r>
            <a:endParaRPr lang="en-US" dirty="0"/>
          </a:p>
        </p:txBody>
      </p:sp>
      <p:pic>
        <p:nvPicPr>
          <p:cNvPr id="11" name="Picture 10">
            <a:extLst>
              <a:ext uri="{FF2B5EF4-FFF2-40B4-BE49-F238E27FC236}">
                <a16:creationId xmlns:a16="http://schemas.microsoft.com/office/drawing/2014/main" id="{75F7F339-B5CF-7310-E4B9-6EB3C1469D2A}"/>
              </a:ext>
            </a:extLst>
          </p:cNvPr>
          <p:cNvPicPr>
            <a:picLocks noChangeAspect="1"/>
          </p:cNvPicPr>
          <p:nvPr userDrawn="1"/>
        </p:nvPicPr>
        <p:blipFill>
          <a:blip r:embed="rId3"/>
          <a:stretch>
            <a:fillRect/>
          </a:stretch>
        </p:blipFill>
        <p:spPr>
          <a:xfrm>
            <a:off x="2652091" y="2281030"/>
            <a:ext cx="6887817" cy="2295939"/>
          </a:xfrm>
          <a:prstGeom prst="rect">
            <a:avLst/>
          </a:prstGeom>
        </p:spPr>
      </p:pic>
    </p:spTree>
    <p:extLst>
      <p:ext uri="{BB962C8B-B14F-4D97-AF65-F5344CB8AC3E}">
        <p14:creationId xmlns:p14="http://schemas.microsoft.com/office/powerpoint/2010/main" val="27089027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4_Title Only">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9B624832-1221-7D1A-DBDF-630C5FC2DF41}"/>
              </a:ext>
            </a:extLst>
          </p:cNvPr>
          <p:cNvPicPr>
            <a:picLocks noGrp="1" noRot="1" noChangeAspect="1" noMove="1" noResize="1" noEditPoints="1" noAdjustHandles="1" noChangeArrowheads="1" noChangeShapeType="1" noCrop="1"/>
          </p:cNvPicPr>
          <p:nvPr userDrawn="1"/>
        </p:nvPicPr>
        <p:blipFill>
          <a:blip r:embed="rId2"/>
          <a:stretch>
            <a:fillRect/>
          </a:stretch>
        </p:blipFill>
        <p:spPr>
          <a:xfrm>
            <a:off x="0" y="-1"/>
            <a:ext cx="12192000" cy="6859715"/>
          </a:xfrm>
          <a:prstGeom prst="rect">
            <a:avLst/>
          </a:prstGeom>
        </p:spPr>
      </p:pic>
      <p:sp>
        <p:nvSpPr>
          <p:cNvPr id="3" name="Content Placeholder 8">
            <a:extLst>
              <a:ext uri="{FF2B5EF4-FFF2-40B4-BE49-F238E27FC236}">
                <a16:creationId xmlns:a16="http://schemas.microsoft.com/office/drawing/2014/main" id="{CE1F948E-0C65-E813-0CEC-7ADCEDFF7198}"/>
              </a:ext>
            </a:extLst>
          </p:cNvPr>
          <p:cNvSpPr>
            <a:spLocks noGrp="1"/>
          </p:cNvSpPr>
          <p:nvPr>
            <p:ph sz="quarter" idx="12" hasCustomPrompt="1"/>
          </p:nvPr>
        </p:nvSpPr>
        <p:spPr>
          <a:xfrm>
            <a:off x="4038600" y="6296689"/>
            <a:ext cx="4114800" cy="404812"/>
          </a:xfrm>
          <a:prstGeom prst="rect">
            <a:avLst/>
          </a:prstGeom>
        </p:spPr>
        <p:txBody>
          <a:bodyPr anchor="ctr"/>
          <a:lstStyle>
            <a:lvl1pPr algn="ctr">
              <a:defRPr sz="1800" b="0" i="0">
                <a:solidFill>
                  <a:schemeClr val="bg1"/>
                </a:solidFill>
                <a:latin typeface="Montserrat" pitchFamily="2" charset="77"/>
              </a:defRPr>
            </a:lvl1pPr>
          </a:lstStyle>
          <a:p>
            <a:pPr lvl="0"/>
            <a:r>
              <a:rPr lang="en-US" dirty="0" err="1"/>
              <a:t>TheDomainName.org</a:t>
            </a:r>
            <a:endParaRPr lang="en-US" dirty="0"/>
          </a:p>
        </p:txBody>
      </p:sp>
      <p:pic>
        <p:nvPicPr>
          <p:cNvPr id="8" name="Picture 7">
            <a:extLst>
              <a:ext uri="{FF2B5EF4-FFF2-40B4-BE49-F238E27FC236}">
                <a16:creationId xmlns:a16="http://schemas.microsoft.com/office/drawing/2014/main" id="{E92809AF-0BDF-B883-4053-6D92657EC961}"/>
              </a:ext>
            </a:extLst>
          </p:cNvPr>
          <p:cNvPicPr>
            <a:picLocks noChangeAspect="1"/>
          </p:cNvPicPr>
          <p:nvPr userDrawn="1"/>
        </p:nvPicPr>
        <p:blipFill>
          <a:blip r:embed="rId3"/>
          <a:stretch>
            <a:fillRect/>
          </a:stretch>
        </p:blipFill>
        <p:spPr>
          <a:xfrm>
            <a:off x="2650566" y="2275486"/>
            <a:ext cx="6887819" cy="2295940"/>
          </a:xfrm>
          <a:prstGeom prst="rect">
            <a:avLst/>
          </a:prstGeom>
        </p:spPr>
      </p:pic>
    </p:spTree>
    <p:extLst>
      <p:ext uri="{BB962C8B-B14F-4D97-AF65-F5344CB8AC3E}">
        <p14:creationId xmlns:p14="http://schemas.microsoft.com/office/powerpoint/2010/main" val="35306486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5_Title Only">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F7586AA-C3DB-6490-20B7-1F2CF876F864}"/>
              </a:ext>
            </a:extLst>
          </p:cNvPr>
          <p:cNvPicPr>
            <a:picLocks noGrp="1" noRot="1" noChangeAspect="1" noMove="1" noResize="1" noEditPoints="1" noAdjustHandles="1" noChangeArrowheads="1" noChangeShapeType="1" noCrop="1"/>
          </p:cNvPicPr>
          <p:nvPr userDrawn="1"/>
        </p:nvPicPr>
        <p:blipFill>
          <a:blip r:embed="rId2"/>
          <a:stretch>
            <a:fillRect/>
          </a:stretch>
        </p:blipFill>
        <p:spPr>
          <a:xfrm>
            <a:off x="0" y="-1"/>
            <a:ext cx="12192000" cy="6859715"/>
          </a:xfrm>
          <a:prstGeom prst="rect">
            <a:avLst/>
          </a:prstGeom>
        </p:spPr>
      </p:pic>
      <p:pic>
        <p:nvPicPr>
          <p:cNvPr id="2" name="Picture 1">
            <a:extLst>
              <a:ext uri="{FF2B5EF4-FFF2-40B4-BE49-F238E27FC236}">
                <a16:creationId xmlns:a16="http://schemas.microsoft.com/office/drawing/2014/main" id="{DF37D5A2-76F4-B0B7-0409-ED154483FB08}"/>
              </a:ext>
            </a:extLst>
          </p:cNvPr>
          <p:cNvPicPr>
            <a:picLocks noChangeAspect="1"/>
          </p:cNvPicPr>
          <p:nvPr userDrawn="1"/>
        </p:nvPicPr>
        <p:blipFill>
          <a:blip r:embed="rId3"/>
          <a:stretch>
            <a:fillRect/>
          </a:stretch>
        </p:blipFill>
        <p:spPr>
          <a:xfrm>
            <a:off x="2652091" y="2281030"/>
            <a:ext cx="6887817" cy="2295939"/>
          </a:xfrm>
          <a:prstGeom prst="rect">
            <a:avLst/>
          </a:prstGeom>
        </p:spPr>
      </p:pic>
      <p:sp>
        <p:nvSpPr>
          <p:cNvPr id="4" name="Content Placeholder 8">
            <a:extLst>
              <a:ext uri="{FF2B5EF4-FFF2-40B4-BE49-F238E27FC236}">
                <a16:creationId xmlns:a16="http://schemas.microsoft.com/office/drawing/2014/main" id="{6C85E4DE-8346-86B9-29A5-510664A9F9B0}"/>
              </a:ext>
            </a:extLst>
          </p:cNvPr>
          <p:cNvSpPr>
            <a:spLocks noGrp="1"/>
          </p:cNvSpPr>
          <p:nvPr>
            <p:ph sz="quarter" idx="12" hasCustomPrompt="1"/>
          </p:nvPr>
        </p:nvSpPr>
        <p:spPr>
          <a:xfrm>
            <a:off x="4038600" y="6296689"/>
            <a:ext cx="4114800" cy="404812"/>
          </a:xfrm>
          <a:prstGeom prst="rect">
            <a:avLst/>
          </a:prstGeom>
        </p:spPr>
        <p:txBody>
          <a:bodyPr anchor="ctr"/>
          <a:lstStyle>
            <a:lvl1pPr algn="ctr">
              <a:defRPr sz="1800" b="0" i="0">
                <a:solidFill>
                  <a:srgbClr val="CEA052"/>
                </a:solidFill>
                <a:latin typeface="Montserrat" pitchFamily="2" charset="77"/>
              </a:defRPr>
            </a:lvl1pPr>
          </a:lstStyle>
          <a:p>
            <a:pPr lvl="0"/>
            <a:r>
              <a:rPr lang="en-US" dirty="0" err="1"/>
              <a:t>TheDomainName.org</a:t>
            </a:r>
            <a:endParaRPr lang="en-US" dirty="0"/>
          </a:p>
        </p:txBody>
      </p:sp>
    </p:spTree>
    <p:extLst>
      <p:ext uri="{BB962C8B-B14F-4D97-AF65-F5344CB8AC3E}">
        <p14:creationId xmlns:p14="http://schemas.microsoft.com/office/powerpoint/2010/main" val="14145257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6_Title Only">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C0F1022-F19A-805F-28F7-712AC0CAB0DD}"/>
              </a:ext>
            </a:extLst>
          </p:cNvPr>
          <p:cNvPicPr>
            <a:picLocks noGrp="1" noRot="1" noChangeAspect="1" noMove="1" noResize="1" noEditPoints="1" noAdjustHandles="1" noChangeArrowheads="1" noChangeShapeType="1" noCrop="1"/>
          </p:cNvPicPr>
          <p:nvPr userDrawn="1"/>
        </p:nvPicPr>
        <p:blipFill>
          <a:blip r:embed="rId2"/>
          <a:stretch>
            <a:fillRect/>
          </a:stretch>
        </p:blipFill>
        <p:spPr>
          <a:xfrm>
            <a:off x="0" y="-1"/>
            <a:ext cx="12192000" cy="6859715"/>
          </a:xfrm>
          <a:prstGeom prst="rect">
            <a:avLst/>
          </a:prstGeom>
        </p:spPr>
      </p:pic>
      <p:pic>
        <p:nvPicPr>
          <p:cNvPr id="2" name="Picture 1">
            <a:extLst>
              <a:ext uri="{FF2B5EF4-FFF2-40B4-BE49-F238E27FC236}">
                <a16:creationId xmlns:a16="http://schemas.microsoft.com/office/drawing/2014/main" id="{3C0FAAFD-BE4B-CF7D-8D47-1A96D16D328D}"/>
              </a:ext>
            </a:extLst>
          </p:cNvPr>
          <p:cNvPicPr>
            <a:picLocks noChangeAspect="1"/>
          </p:cNvPicPr>
          <p:nvPr userDrawn="1"/>
        </p:nvPicPr>
        <p:blipFill>
          <a:blip r:embed="rId3"/>
          <a:stretch>
            <a:fillRect/>
          </a:stretch>
        </p:blipFill>
        <p:spPr>
          <a:xfrm>
            <a:off x="2650566" y="2281030"/>
            <a:ext cx="6887817" cy="2295939"/>
          </a:xfrm>
          <a:prstGeom prst="rect">
            <a:avLst/>
          </a:prstGeom>
        </p:spPr>
      </p:pic>
      <p:sp>
        <p:nvSpPr>
          <p:cNvPr id="4" name="Content Placeholder 8">
            <a:extLst>
              <a:ext uri="{FF2B5EF4-FFF2-40B4-BE49-F238E27FC236}">
                <a16:creationId xmlns:a16="http://schemas.microsoft.com/office/drawing/2014/main" id="{E92BBDC4-1824-F263-8B38-49261622E9B3}"/>
              </a:ext>
            </a:extLst>
          </p:cNvPr>
          <p:cNvSpPr>
            <a:spLocks noGrp="1"/>
          </p:cNvSpPr>
          <p:nvPr>
            <p:ph sz="quarter" idx="12" hasCustomPrompt="1"/>
          </p:nvPr>
        </p:nvSpPr>
        <p:spPr>
          <a:xfrm>
            <a:off x="4038600" y="6296689"/>
            <a:ext cx="4114800" cy="404812"/>
          </a:xfrm>
          <a:prstGeom prst="rect">
            <a:avLst/>
          </a:prstGeom>
        </p:spPr>
        <p:txBody>
          <a:bodyPr anchor="ctr"/>
          <a:lstStyle>
            <a:lvl1pPr algn="ctr">
              <a:defRPr sz="1800" b="0" i="0">
                <a:solidFill>
                  <a:srgbClr val="103A5D"/>
                </a:solidFill>
                <a:latin typeface="Montserrat" pitchFamily="2" charset="77"/>
              </a:defRPr>
            </a:lvl1pPr>
          </a:lstStyle>
          <a:p>
            <a:pPr lvl="0"/>
            <a:r>
              <a:rPr lang="en-US" dirty="0" err="1"/>
              <a:t>TheDomainName.org</a:t>
            </a:r>
            <a:endParaRPr lang="en-US" dirty="0"/>
          </a:p>
        </p:txBody>
      </p:sp>
    </p:spTree>
    <p:extLst>
      <p:ext uri="{BB962C8B-B14F-4D97-AF65-F5344CB8AC3E}">
        <p14:creationId xmlns:p14="http://schemas.microsoft.com/office/powerpoint/2010/main" val="38330399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5332200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9/30/2026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pic>
        <p:nvPicPr>
          <p:cNvPr id="10" name="Picture 9">
            <a:extLst>
              <a:ext uri="{FF2B5EF4-FFF2-40B4-BE49-F238E27FC236}">
                <a16:creationId xmlns:a16="http://schemas.microsoft.com/office/drawing/2014/main" id="{4E14475E-1FE4-1BAA-F4F0-2679CC7A5A07}"/>
              </a:ext>
            </a:extLst>
          </p:cNvPr>
          <p:cNvPicPr>
            <a:picLocks noChangeAspect="1"/>
          </p:cNvPicPr>
          <p:nvPr userDrawn="1"/>
        </p:nvPicPr>
        <p:blipFill>
          <a:blip r:embed="rId2"/>
          <a:srcRect/>
          <a:stretch/>
        </p:blipFill>
        <p:spPr>
          <a:xfrm>
            <a:off x="447147" y="5817309"/>
            <a:ext cx="2334004" cy="897693"/>
          </a:xfrm>
          <a:prstGeom prst="rect">
            <a:avLst/>
          </a:prstGeom>
        </p:spPr>
      </p:pic>
      <p:pic>
        <p:nvPicPr>
          <p:cNvPr id="8" name="Picture 7">
            <a:extLst>
              <a:ext uri="{FF2B5EF4-FFF2-40B4-BE49-F238E27FC236}">
                <a16:creationId xmlns:a16="http://schemas.microsoft.com/office/drawing/2014/main" id="{7CD09346-7756-8CAB-3491-EEEF4B47897A}"/>
              </a:ext>
            </a:extLst>
          </p:cNvPr>
          <p:cNvPicPr>
            <a:picLocks noChangeAspect="1"/>
          </p:cNvPicPr>
          <p:nvPr userDrawn="1"/>
        </p:nvPicPr>
        <p:blipFill>
          <a:blip r:embed="rId3"/>
          <a:stretch>
            <a:fillRect/>
          </a:stretch>
        </p:blipFill>
        <p:spPr>
          <a:xfrm>
            <a:off x="9057560" y="5891048"/>
            <a:ext cx="3046490" cy="1015497"/>
          </a:xfrm>
          <a:prstGeom prst="rect">
            <a:avLst/>
          </a:prstGeom>
        </p:spPr>
      </p:pic>
    </p:spTree>
    <p:extLst>
      <p:ext uri="{BB962C8B-B14F-4D97-AF65-F5344CB8AC3E}">
        <p14:creationId xmlns:p14="http://schemas.microsoft.com/office/powerpoint/2010/main" val="380708093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smtClean="0"/>
              <a:t>9/30/2026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smtClean="0"/>
              <a:t>‹#›</a:t>
            </a:fld>
            <a:endParaRPr lang="en-US" dirty="0"/>
          </a:p>
        </p:txBody>
      </p:sp>
      <p:pic>
        <p:nvPicPr>
          <p:cNvPr id="8" name="Picture 7">
            <a:extLst>
              <a:ext uri="{FF2B5EF4-FFF2-40B4-BE49-F238E27FC236}">
                <a16:creationId xmlns:a16="http://schemas.microsoft.com/office/drawing/2014/main" id="{27B0CB80-4195-A6F5-5170-7517D4145B0C}"/>
              </a:ext>
            </a:extLst>
          </p:cNvPr>
          <p:cNvPicPr>
            <a:picLocks noChangeAspect="1"/>
          </p:cNvPicPr>
          <p:nvPr userDrawn="1"/>
        </p:nvPicPr>
        <p:blipFill>
          <a:blip r:embed="rId2"/>
          <a:srcRect/>
          <a:stretch/>
        </p:blipFill>
        <p:spPr>
          <a:xfrm>
            <a:off x="447147" y="5817309"/>
            <a:ext cx="2334004" cy="897693"/>
          </a:xfrm>
          <a:prstGeom prst="rect">
            <a:avLst/>
          </a:prstGeom>
        </p:spPr>
      </p:pic>
      <p:pic>
        <p:nvPicPr>
          <p:cNvPr id="11" name="Picture 10">
            <a:extLst>
              <a:ext uri="{FF2B5EF4-FFF2-40B4-BE49-F238E27FC236}">
                <a16:creationId xmlns:a16="http://schemas.microsoft.com/office/drawing/2014/main" id="{95A942DD-37EF-BE06-9F6F-C2877D777DFB}"/>
              </a:ext>
            </a:extLst>
          </p:cNvPr>
          <p:cNvPicPr>
            <a:picLocks noChangeAspect="1"/>
          </p:cNvPicPr>
          <p:nvPr userDrawn="1"/>
        </p:nvPicPr>
        <p:blipFill>
          <a:blip r:embed="rId3"/>
          <a:stretch>
            <a:fillRect/>
          </a:stretch>
        </p:blipFill>
        <p:spPr>
          <a:xfrm>
            <a:off x="9057560" y="5891048"/>
            <a:ext cx="3046490" cy="1015497"/>
          </a:xfrm>
          <a:prstGeom prst="rect">
            <a:avLst/>
          </a:prstGeom>
        </p:spPr>
      </p:pic>
    </p:spTree>
    <p:extLst>
      <p:ext uri="{BB962C8B-B14F-4D97-AF65-F5344CB8AC3E}">
        <p14:creationId xmlns:p14="http://schemas.microsoft.com/office/powerpoint/2010/main" val="12877759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cSld name="3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9/30/2026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pic>
        <p:nvPicPr>
          <p:cNvPr id="8" name="Picture 7">
            <a:extLst>
              <a:ext uri="{FF2B5EF4-FFF2-40B4-BE49-F238E27FC236}">
                <a16:creationId xmlns:a16="http://schemas.microsoft.com/office/drawing/2014/main" id="{BE1A9486-B7BD-AAF2-C20E-0BAFF369831F}"/>
              </a:ext>
            </a:extLst>
          </p:cNvPr>
          <p:cNvPicPr>
            <a:picLocks noChangeAspect="1"/>
          </p:cNvPicPr>
          <p:nvPr userDrawn="1"/>
        </p:nvPicPr>
        <p:blipFill>
          <a:blip r:embed="rId2"/>
          <a:srcRect/>
          <a:stretch/>
        </p:blipFill>
        <p:spPr>
          <a:xfrm>
            <a:off x="447147" y="5817309"/>
            <a:ext cx="2334004" cy="897693"/>
          </a:xfrm>
          <a:prstGeom prst="rect">
            <a:avLst/>
          </a:prstGeom>
        </p:spPr>
      </p:pic>
      <p:pic>
        <p:nvPicPr>
          <p:cNvPr id="10" name="Picture 9">
            <a:extLst>
              <a:ext uri="{FF2B5EF4-FFF2-40B4-BE49-F238E27FC236}">
                <a16:creationId xmlns:a16="http://schemas.microsoft.com/office/drawing/2014/main" id="{3C2B4988-05E1-A465-A45B-A33DF1E3CF48}"/>
              </a:ext>
            </a:extLst>
          </p:cNvPr>
          <p:cNvPicPr>
            <a:picLocks noChangeAspect="1"/>
          </p:cNvPicPr>
          <p:nvPr userDrawn="1"/>
        </p:nvPicPr>
        <p:blipFill>
          <a:blip r:embed="rId3"/>
          <a:stretch>
            <a:fillRect/>
          </a:stretch>
        </p:blipFill>
        <p:spPr>
          <a:xfrm>
            <a:off x="9057560" y="5891048"/>
            <a:ext cx="3046490" cy="1015497"/>
          </a:xfrm>
          <a:prstGeom prst="rect">
            <a:avLst/>
          </a:prstGeom>
        </p:spPr>
      </p:pic>
    </p:spTree>
    <p:extLst>
      <p:ext uri="{BB962C8B-B14F-4D97-AF65-F5344CB8AC3E}">
        <p14:creationId xmlns:p14="http://schemas.microsoft.com/office/powerpoint/2010/main" val="36116298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34003701"/>
      </p:ext>
    </p:extLst>
  </p:cSld>
  <p:clrMap bg1="lt1" tx1="dk1" bg2="lt2" tx2="dk2" accent1="accent1" accent2="accent2" accent3="accent3" accent4="accent4" accent5="accent5" accent6="accent6" hlink="hlink" folHlink="folHlink"/>
  <p:sldLayoutIdLst>
    <p:sldLayoutId id="2147483649" r:id="rId1"/>
    <p:sldLayoutId id="2147483654" r:id="rId2"/>
    <p:sldLayoutId id="2147483668" r:id="rId3"/>
    <p:sldLayoutId id="2147483669" r:id="rId4"/>
    <p:sldLayoutId id="2147483653" r:id="rId5"/>
    <p:sldLayoutId id="2147483670" r:id="rId6"/>
    <p:sldLayoutId id="2147483651" r:id="rId7"/>
    <p:sldLayoutId id="2147483660" r:id="rId8"/>
    <p:sldLayoutId id="2147483661" r:id="rId9"/>
    <p:sldLayoutId id="2147483652" r:id="rId10"/>
    <p:sldLayoutId id="2147483671" r:id="rId11"/>
    <p:sldLayoutId id="2147483659" r:id="rId12"/>
    <p:sldLayoutId id="2147483665" r:id="rId13"/>
    <p:sldLayoutId id="2147483666" r:id="rId14"/>
    <p:sldLayoutId id="2147483667" r:id="rId15"/>
    <p:sldLayoutId id="2147483650" r:id="rId16"/>
    <p:sldLayoutId id="2147483672" r:id="rId17"/>
    <p:sldLayoutId id="2147483673" r:id="rId18"/>
    <p:sldLayoutId id="2147483674" r:id="rId19"/>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B06A39-BCC0-8DFE-32A6-DE80D06B7DFE}"/>
              </a:ext>
            </a:extLst>
          </p:cNvPr>
          <p:cNvSpPr>
            <a:spLocks noGrp="1"/>
          </p:cNvSpPr>
          <p:nvPr>
            <p:ph type="ctrTitle"/>
          </p:nvPr>
        </p:nvSpPr>
        <p:spPr>
          <a:xfrm>
            <a:off x="1524000" y="2423698"/>
            <a:ext cx="9144000" cy="1005302"/>
          </a:xfrm>
        </p:spPr>
        <p:txBody>
          <a:bodyPr/>
          <a:lstStyle/>
          <a:p>
            <a:r>
              <a:rPr lang="en-US" dirty="0"/>
              <a:t>What Is Different about Draft #2?</a:t>
            </a:r>
          </a:p>
        </p:txBody>
      </p:sp>
      <p:sp>
        <p:nvSpPr>
          <p:cNvPr id="3" name="Subtitle 2">
            <a:extLst>
              <a:ext uri="{FF2B5EF4-FFF2-40B4-BE49-F238E27FC236}">
                <a16:creationId xmlns:a16="http://schemas.microsoft.com/office/drawing/2014/main" id="{30F38A27-9C32-E3A5-3306-7964005106CC}"/>
              </a:ext>
            </a:extLst>
          </p:cNvPr>
          <p:cNvSpPr>
            <a:spLocks noGrp="1"/>
          </p:cNvSpPr>
          <p:nvPr>
            <p:ph type="subTitle" idx="1"/>
          </p:nvPr>
        </p:nvSpPr>
        <p:spPr>
          <a:xfrm>
            <a:off x="1524000" y="3606801"/>
            <a:ext cx="9144000" cy="910327"/>
          </a:xfrm>
        </p:spPr>
        <p:txBody>
          <a:bodyPr/>
          <a:lstStyle/>
          <a:p>
            <a:r>
              <a:rPr lang="en-US" sz="2800" dirty="0"/>
              <a:t>Stephen L. Pruitt, Ph.D.</a:t>
            </a:r>
          </a:p>
          <a:p>
            <a:r>
              <a:rPr lang="en-US" sz="2800" dirty="0"/>
              <a:t>President</a:t>
            </a:r>
          </a:p>
        </p:txBody>
      </p:sp>
      <p:sp>
        <p:nvSpPr>
          <p:cNvPr id="5" name="TextBox 4">
            <a:extLst>
              <a:ext uri="{FF2B5EF4-FFF2-40B4-BE49-F238E27FC236}">
                <a16:creationId xmlns:a16="http://schemas.microsoft.com/office/drawing/2014/main" id="{A30376A3-9EAF-B4FC-97AE-19E57CBD6DD2}"/>
              </a:ext>
            </a:extLst>
          </p:cNvPr>
          <p:cNvSpPr txBox="1"/>
          <p:nvPr/>
        </p:nvSpPr>
        <p:spPr>
          <a:xfrm>
            <a:off x="3056546" y="901700"/>
            <a:ext cx="6078908" cy="523220"/>
          </a:xfrm>
          <a:prstGeom prst="rect">
            <a:avLst/>
          </a:prstGeom>
          <a:noFill/>
        </p:spPr>
        <p:txBody>
          <a:bodyPr wrap="none" rtlCol="0">
            <a:spAutoFit/>
          </a:bodyPr>
          <a:lstStyle/>
          <a:p>
            <a:r>
              <a:rPr lang="en-US" sz="2800" b="1" dirty="0">
                <a:solidFill>
                  <a:srgbClr val="103A5D"/>
                </a:solidFill>
                <a:latin typeface="Montserrat" panose="00000500000000000000" pitchFamily="2" charset="0"/>
              </a:rPr>
              <a:t>The Principles of Accreditation:</a:t>
            </a:r>
          </a:p>
        </p:txBody>
      </p:sp>
    </p:spTree>
    <p:extLst>
      <p:ext uri="{BB962C8B-B14F-4D97-AF65-F5344CB8AC3E}">
        <p14:creationId xmlns:p14="http://schemas.microsoft.com/office/powerpoint/2010/main" val="16059673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t>Comparing the Drafts</a:t>
            </a:r>
          </a:p>
        </p:txBody>
      </p:sp>
      <p:sp>
        <p:nvSpPr>
          <p:cNvPr id="3" name="Subtitle 2"/>
          <p:cNvSpPr>
            <a:spLocks noGrp="1"/>
          </p:cNvSpPr>
          <p:nvPr>
            <p:ph type="subTitle" idx="1"/>
          </p:nvPr>
        </p:nvSpPr>
        <p:spPr>
          <a:xfrm>
            <a:off x="616391" y="3999707"/>
            <a:ext cx="9531458" cy="910327"/>
          </a:xfrm>
        </p:spPr>
        <p:txBody>
          <a:bodyPr/>
          <a:lstStyle/>
          <a:p>
            <a:r>
              <a:rPr sz="2800" dirty="0"/>
              <a:t>June Draft vs. </a:t>
            </a:r>
            <a:r>
              <a:rPr lang="en-US" sz="2800" dirty="0"/>
              <a:t>September</a:t>
            </a:r>
            <a:r>
              <a:rPr sz="2800" dirty="0"/>
              <a:t> Draft</a:t>
            </a:r>
          </a:p>
        </p:txBody>
      </p:sp>
      <p:sp>
        <p:nvSpPr>
          <p:cNvPr id="5" name="TextBox 4">
            <a:extLst>
              <a:ext uri="{FF2B5EF4-FFF2-40B4-BE49-F238E27FC236}">
                <a16:creationId xmlns:a16="http://schemas.microsoft.com/office/drawing/2014/main" id="{99CD0ADE-1F33-CB79-B922-CE2188655EC7}"/>
              </a:ext>
            </a:extLst>
          </p:cNvPr>
          <p:cNvSpPr txBox="1"/>
          <p:nvPr/>
        </p:nvSpPr>
        <p:spPr>
          <a:xfrm>
            <a:off x="616391" y="2403129"/>
            <a:ext cx="6096000" cy="523220"/>
          </a:xfrm>
          <a:prstGeom prst="rect">
            <a:avLst/>
          </a:prstGeom>
          <a:noFill/>
        </p:spPr>
        <p:txBody>
          <a:bodyPr wrap="square">
            <a:spAutoFit/>
          </a:bodyPr>
          <a:lstStyle/>
          <a:p>
            <a:r>
              <a:rPr lang="en-US" sz="2800" b="1" dirty="0">
                <a:solidFill>
                  <a:srgbClr val="CEA052"/>
                </a:solidFill>
                <a:latin typeface="Montserrat" panose="00000500000000000000" pitchFamily="2" charset="0"/>
              </a:rPr>
              <a:t>The Principles of Accreditation: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sz="2800"/>
              <a:t>Summary of Changes</a:t>
            </a:r>
          </a:p>
        </p:txBody>
      </p:sp>
      <p:sp>
        <p:nvSpPr>
          <p:cNvPr id="3" name="Rounded Rectangle 2"/>
          <p:cNvSpPr/>
          <p:nvPr/>
        </p:nvSpPr>
        <p:spPr>
          <a:xfrm>
            <a:off x="685800" y="2011680"/>
            <a:ext cx="2560320" cy="1828800"/>
          </a:xfrm>
          <a:prstGeom prst="roundRect">
            <a:avLst>
              <a:gd name="adj" fmla="val 6000"/>
            </a:avLst>
          </a:prstGeom>
          <a:solidFill>
            <a:srgbClr val="103A5D"/>
          </a:solidFill>
          <a:ln>
            <a:noFill/>
          </a:ln>
          <a:effectLst/>
        </p:spPr>
        <p:style>
          <a:lnRef idx="1">
            <a:schemeClr val="accent1"/>
          </a:lnRef>
          <a:fillRef idx="3">
            <a:schemeClr val="accent1"/>
          </a:fillRef>
          <a:effectRef idx="2">
            <a:schemeClr val="accent1"/>
          </a:effectRef>
          <a:fontRef idx="minor">
            <a:schemeClr val="lt1"/>
          </a:fontRef>
        </p:style>
        <p:txBody>
          <a:bodyPr wrap="square" lIns="137160" tIns="137160" rIns="137160" bIns="137160" rtlCol="0" anchor="ctr"/>
          <a:lstStyle/>
          <a:p>
            <a:pPr algn="ctr">
              <a:spcAft>
                <a:spcPts val="200"/>
              </a:spcAft>
            </a:pPr>
            <a:r>
              <a:rPr sz="4400" b="1" i="0">
                <a:solidFill>
                  <a:srgbClr val="CEA052"/>
                </a:solidFill>
                <a:latin typeface="Montserrat"/>
              </a:rPr>
              <a:t>31</a:t>
            </a:r>
          </a:p>
          <a:p>
            <a:pPr algn="ctr">
              <a:spcAft>
                <a:spcPts val="400"/>
              </a:spcAft>
            </a:pPr>
            <a:r>
              <a:rPr sz="1200" b="0" i="0">
                <a:solidFill>
                  <a:srgbClr val="FFFFFF"/>
                </a:solidFill>
                <a:latin typeface="Montserrat"/>
              </a:rPr>
              <a:t>numbered standards in both drafts (plus new sub-standard 3.1)</a:t>
            </a:r>
          </a:p>
        </p:txBody>
      </p:sp>
      <p:sp>
        <p:nvSpPr>
          <p:cNvPr id="4" name="Rounded Rectangle 3"/>
          <p:cNvSpPr/>
          <p:nvPr/>
        </p:nvSpPr>
        <p:spPr>
          <a:xfrm>
            <a:off x="3429000" y="2011680"/>
            <a:ext cx="2560320" cy="1828800"/>
          </a:xfrm>
          <a:prstGeom prst="roundRect">
            <a:avLst>
              <a:gd name="adj" fmla="val 6000"/>
            </a:avLst>
          </a:prstGeom>
          <a:solidFill>
            <a:srgbClr val="103A5D"/>
          </a:solidFill>
          <a:ln>
            <a:noFill/>
          </a:ln>
          <a:effectLst/>
        </p:spPr>
        <p:style>
          <a:lnRef idx="1">
            <a:schemeClr val="accent1"/>
          </a:lnRef>
          <a:fillRef idx="3">
            <a:schemeClr val="accent1"/>
          </a:fillRef>
          <a:effectRef idx="2">
            <a:schemeClr val="accent1"/>
          </a:effectRef>
          <a:fontRef idx="minor">
            <a:schemeClr val="lt1"/>
          </a:fontRef>
        </p:style>
        <p:txBody>
          <a:bodyPr wrap="square" lIns="137160" tIns="137160" rIns="137160" bIns="137160" rtlCol="0" anchor="ctr"/>
          <a:lstStyle/>
          <a:p>
            <a:pPr algn="ctr">
              <a:spcAft>
                <a:spcPts val="200"/>
              </a:spcAft>
            </a:pPr>
            <a:r>
              <a:rPr sz="4400" b="1" i="0">
                <a:solidFill>
                  <a:srgbClr val="CEA052"/>
                </a:solidFill>
                <a:latin typeface="Montserrat"/>
              </a:rPr>
              <a:t>3</a:t>
            </a:r>
          </a:p>
          <a:p>
            <a:pPr algn="ctr">
              <a:spcAft>
                <a:spcPts val="400"/>
              </a:spcAft>
            </a:pPr>
            <a:r>
              <a:rPr sz="1200" b="0" i="0">
                <a:solidFill>
                  <a:srgbClr val="FFFFFF"/>
                </a:solidFill>
                <a:latin typeface="Montserrat"/>
              </a:rPr>
              <a:t>new standards: Shared Governance, Research Integrity, Intellectual Pluralism</a:t>
            </a:r>
          </a:p>
        </p:txBody>
      </p:sp>
      <p:sp>
        <p:nvSpPr>
          <p:cNvPr id="5" name="Rounded Rectangle 4"/>
          <p:cNvSpPr/>
          <p:nvPr/>
        </p:nvSpPr>
        <p:spPr>
          <a:xfrm>
            <a:off x="6172200" y="2011680"/>
            <a:ext cx="2560320" cy="1828800"/>
          </a:xfrm>
          <a:prstGeom prst="roundRect">
            <a:avLst>
              <a:gd name="adj" fmla="val 6000"/>
            </a:avLst>
          </a:prstGeom>
          <a:solidFill>
            <a:srgbClr val="103A5D"/>
          </a:solidFill>
          <a:ln>
            <a:noFill/>
          </a:ln>
          <a:effectLst/>
        </p:spPr>
        <p:style>
          <a:lnRef idx="1">
            <a:schemeClr val="accent1"/>
          </a:lnRef>
          <a:fillRef idx="3">
            <a:schemeClr val="accent1"/>
          </a:fillRef>
          <a:effectRef idx="2">
            <a:schemeClr val="accent1"/>
          </a:effectRef>
          <a:fontRef idx="minor">
            <a:schemeClr val="lt1"/>
          </a:fontRef>
        </p:style>
        <p:txBody>
          <a:bodyPr wrap="square" lIns="137160" tIns="137160" rIns="137160" bIns="137160" rtlCol="0" anchor="ctr"/>
          <a:lstStyle/>
          <a:p>
            <a:pPr algn="ctr">
              <a:spcAft>
                <a:spcPts val="200"/>
              </a:spcAft>
            </a:pPr>
            <a:r>
              <a:rPr sz="4400" b="1" i="0">
                <a:solidFill>
                  <a:srgbClr val="CEA052"/>
                </a:solidFill>
                <a:latin typeface="Montserrat"/>
              </a:rPr>
              <a:t>2</a:t>
            </a:r>
          </a:p>
          <a:p>
            <a:pPr algn="ctr">
              <a:spcAft>
                <a:spcPts val="400"/>
              </a:spcAft>
            </a:pPr>
            <a:r>
              <a:rPr sz="1200" b="0" i="0">
                <a:solidFill>
                  <a:srgbClr val="FFFFFF"/>
                </a:solidFill>
                <a:latin typeface="Montserrat"/>
              </a:rPr>
              <a:t>consolidations: financial standards and program content standards</a:t>
            </a:r>
          </a:p>
        </p:txBody>
      </p:sp>
      <p:sp>
        <p:nvSpPr>
          <p:cNvPr id="6" name="Rounded Rectangle 5"/>
          <p:cNvSpPr/>
          <p:nvPr/>
        </p:nvSpPr>
        <p:spPr>
          <a:xfrm>
            <a:off x="8915400" y="2011680"/>
            <a:ext cx="2560320" cy="1828800"/>
          </a:xfrm>
          <a:prstGeom prst="roundRect">
            <a:avLst>
              <a:gd name="adj" fmla="val 6000"/>
            </a:avLst>
          </a:prstGeom>
          <a:solidFill>
            <a:srgbClr val="103A5D"/>
          </a:solidFill>
          <a:ln>
            <a:noFill/>
          </a:ln>
          <a:effectLst/>
        </p:spPr>
        <p:style>
          <a:lnRef idx="1">
            <a:schemeClr val="accent1"/>
          </a:lnRef>
          <a:fillRef idx="3">
            <a:schemeClr val="accent1"/>
          </a:fillRef>
          <a:effectRef idx="2">
            <a:schemeClr val="accent1"/>
          </a:effectRef>
          <a:fontRef idx="minor">
            <a:schemeClr val="lt1"/>
          </a:fontRef>
        </p:style>
        <p:txBody>
          <a:bodyPr wrap="square" lIns="137160" tIns="137160" rIns="137160" bIns="137160" rtlCol="0" anchor="ctr"/>
          <a:lstStyle/>
          <a:p>
            <a:pPr algn="ctr">
              <a:spcAft>
                <a:spcPts val="200"/>
              </a:spcAft>
            </a:pPr>
            <a:r>
              <a:rPr sz="4400" b="1" i="0">
                <a:solidFill>
                  <a:srgbClr val="CEA052"/>
                </a:solidFill>
                <a:latin typeface="Montserrat"/>
              </a:rPr>
              <a:t>26</a:t>
            </a:r>
          </a:p>
          <a:p>
            <a:pPr algn="ctr">
              <a:spcAft>
                <a:spcPts val="400"/>
              </a:spcAft>
            </a:pPr>
            <a:r>
              <a:rPr sz="1200" b="0" i="0">
                <a:solidFill>
                  <a:srgbClr val="FFFFFF"/>
                </a:solidFill>
                <a:latin typeface="Montserrat"/>
              </a:rPr>
              <a:t>standards now flagged * as aligned with federal requirements or AIM</a:t>
            </a:r>
          </a:p>
        </p:txBody>
      </p:sp>
      <p:sp>
        <p:nvSpPr>
          <p:cNvPr id="7" name="TextBox 6"/>
          <p:cNvSpPr txBox="1"/>
          <p:nvPr/>
        </p:nvSpPr>
        <p:spPr>
          <a:xfrm>
            <a:off x="685800" y="4069080"/>
            <a:ext cx="10789920" cy="365760"/>
          </a:xfrm>
          <a:prstGeom prst="rect">
            <a:avLst/>
          </a:prstGeom>
          <a:noFill/>
        </p:spPr>
        <p:txBody>
          <a:bodyPr wrap="square" lIns="73152" tIns="73152" rIns="73152" bIns="73152" anchor="t">
            <a:spAutoFit/>
          </a:bodyPr>
          <a:lstStyle/>
          <a:p>
            <a:pPr algn="l">
              <a:spcAft>
                <a:spcPts val="400"/>
              </a:spcAft>
            </a:pPr>
            <a:r>
              <a:rPr sz="1500" b="1" i="0" dirty="0">
                <a:solidFill>
                  <a:srgbClr val="103A5D"/>
                </a:solidFill>
                <a:latin typeface="Montserrat"/>
              </a:rPr>
              <a:t>Also changed across the document</a:t>
            </a:r>
          </a:p>
        </p:txBody>
      </p:sp>
      <p:sp>
        <p:nvSpPr>
          <p:cNvPr id="8" name="TextBox 7"/>
          <p:cNvSpPr txBox="1"/>
          <p:nvPr/>
        </p:nvSpPr>
        <p:spPr>
          <a:xfrm>
            <a:off x="685799" y="4526280"/>
            <a:ext cx="10532327" cy="1201867"/>
          </a:xfrm>
          <a:prstGeom prst="rect">
            <a:avLst/>
          </a:prstGeom>
          <a:noFill/>
        </p:spPr>
        <p:txBody>
          <a:bodyPr wrap="square" lIns="73152" tIns="73152" rIns="73152" bIns="73152" anchor="t">
            <a:spAutoFit/>
          </a:bodyPr>
          <a:lstStyle/>
          <a:p>
            <a:pPr marL="201168" indent="-201168" algn="l">
              <a:spcAft>
                <a:spcPts val="500"/>
              </a:spcAft>
              <a:buFont typeface="Arial"/>
              <a:buChar char="•"/>
            </a:pPr>
            <a:r>
              <a:rPr sz="1400" b="1" i="0" dirty="0">
                <a:solidFill>
                  <a:srgbClr val="103A5D"/>
                </a:solidFill>
                <a:latin typeface="Montserrat"/>
              </a:rPr>
              <a:t>Three sections, not four: </a:t>
            </a:r>
            <a:r>
              <a:rPr sz="1400" b="0" i="0" dirty="0">
                <a:solidFill>
                  <a:srgbClr val="103A5D"/>
                </a:solidFill>
                <a:latin typeface="Montserrat"/>
              </a:rPr>
              <a:t>“Compliance with Regulations” standards now sit under Student Success</a:t>
            </a:r>
            <a:endParaRPr lang="en-US" sz="1400" b="0" i="0" dirty="0">
              <a:solidFill>
                <a:srgbClr val="103A5D"/>
              </a:solidFill>
              <a:latin typeface="Montserrat"/>
            </a:endParaRPr>
          </a:p>
          <a:p>
            <a:pPr marL="201168" indent="-201168" algn="l">
              <a:spcAft>
                <a:spcPts val="500"/>
              </a:spcAft>
              <a:buFont typeface="Arial"/>
              <a:buChar char="•"/>
            </a:pPr>
            <a:endParaRPr lang="en-US" sz="1400" b="0" i="0" dirty="0">
              <a:solidFill>
                <a:srgbClr val="103A5D"/>
              </a:solidFill>
              <a:latin typeface="Montserrat"/>
            </a:endParaRPr>
          </a:p>
          <a:p>
            <a:pPr marL="201168" indent="-201168">
              <a:spcAft>
                <a:spcPts val="500"/>
              </a:spcAft>
              <a:buFont typeface="Arial"/>
              <a:buChar char="•"/>
            </a:pPr>
            <a:r>
              <a:rPr lang="en-US" sz="1400" b="1" dirty="0">
                <a:solidFill>
                  <a:srgbClr val="103A5D"/>
                </a:solidFill>
                <a:latin typeface="Montserrat"/>
              </a:rPr>
              <a:t>Rationale statements </a:t>
            </a:r>
            <a:r>
              <a:rPr lang="en-US" sz="1400" dirty="0">
                <a:solidFill>
                  <a:srgbClr val="103A5D"/>
                </a:solidFill>
                <a:latin typeface="Montserrat"/>
              </a:rPr>
              <a:t>now open several standards (e.g., 7, 11, 23)</a:t>
            </a:r>
          </a:p>
          <a:p>
            <a:pPr marL="201168" indent="-201168">
              <a:spcAft>
                <a:spcPts val="500"/>
              </a:spcAft>
              <a:buFont typeface="Arial"/>
              <a:buChar char="•"/>
            </a:pPr>
            <a:endParaRPr lang="en-US" sz="1400" dirty="0">
              <a:solidFill>
                <a:srgbClr val="103A5D"/>
              </a:solidFill>
              <a:latin typeface="Montserra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sz="2800"/>
              <a:t>Changes by Type</a:t>
            </a:r>
          </a:p>
        </p:txBody>
      </p:sp>
      <p:sp>
        <p:nvSpPr>
          <p:cNvPr id="3" name="Rounded Rectangle 2"/>
          <p:cNvSpPr/>
          <p:nvPr/>
        </p:nvSpPr>
        <p:spPr>
          <a:xfrm>
            <a:off x="685800" y="2011680"/>
            <a:ext cx="2926080" cy="640080"/>
          </a:xfrm>
          <a:prstGeom prst="roundRect">
            <a:avLst>
              <a:gd name="adj" fmla="val 6000"/>
            </a:avLst>
          </a:prstGeom>
          <a:solidFill>
            <a:srgbClr val="CEA052"/>
          </a:solidFill>
          <a:ln>
            <a:noFill/>
          </a:ln>
          <a:effectLst/>
        </p:spPr>
        <p:style>
          <a:lnRef idx="1">
            <a:schemeClr val="accent1"/>
          </a:lnRef>
          <a:fillRef idx="3">
            <a:schemeClr val="accent1"/>
          </a:fillRef>
          <a:effectRef idx="2">
            <a:schemeClr val="accent1"/>
          </a:effectRef>
          <a:fontRef idx="minor">
            <a:schemeClr val="lt1"/>
          </a:fontRef>
        </p:style>
        <p:txBody>
          <a:bodyPr wrap="square" lIns="137160" tIns="137160" rIns="137160" bIns="137160" rtlCol="0" anchor="ctr"/>
          <a:lstStyle/>
          <a:p>
            <a:pPr algn="l">
              <a:spcAft>
                <a:spcPts val="400"/>
              </a:spcAft>
            </a:pPr>
            <a:r>
              <a:rPr sz="1400" b="1" i="0">
                <a:solidFill>
                  <a:srgbClr val="FFFFFF"/>
                </a:solidFill>
                <a:latin typeface="Montserrat"/>
              </a:rPr>
              <a:t>New</a:t>
            </a:r>
          </a:p>
        </p:txBody>
      </p:sp>
      <p:sp>
        <p:nvSpPr>
          <p:cNvPr id="4" name="Rounded Rectangle 3"/>
          <p:cNvSpPr/>
          <p:nvPr/>
        </p:nvSpPr>
        <p:spPr>
          <a:xfrm>
            <a:off x="3749039" y="2011680"/>
            <a:ext cx="7726679" cy="640080"/>
          </a:xfrm>
          <a:prstGeom prst="roundRect">
            <a:avLst>
              <a:gd name="adj" fmla="val 6000"/>
            </a:avLst>
          </a:prstGeom>
          <a:solidFill>
            <a:srgbClr val="F3F3F3"/>
          </a:solidFill>
          <a:ln>
            <a:noFill/>
          </a:ln>
          <a:effectLst/>
        </p:spPr>
        <p:style>
          <a:lnRef idx="1">
            <a:schemeClr val="accent1"/>
          </a:lnRef>
          <a:fillRef idx="3">
            <a:schemeClr val="accent1"/>
          </a:fillRef>
          <a:effectRef idx="2">
            <a:schemeClr val="accent1"/>
          </a:effectRef>
          <a:fontRef idx="minor">
            <a:schemeClr val="lt1"/>
          </a:fontRef>
        </p:style>
        <p:txBody>
          <a:bodyPr wrap="square" lIns="137160" tIns="137160" rIns="137160" bIns="137160" rtlCol="0" anchor="ctr"/>
          <a:lstStyle/>
          <a:p>
            <a:pPr algn="l">
              <a:spcAft>
                <a:spcPts val="400"/>
              </a:spcAft>
            </a:pPr>
            <a:r>
              <a:rPr sz="1300" b="0" i="0">
                <a:solidFill>
                  <a:srgbClr val="103A5D"/>
                </a:solidFill>
                <a:latin typeface="Montserrat"/>
              </a:rPr>
              <a:t>3.1 Shared Governance  •  18 Research Integrity  •  25 Intellectual Pluralism</a:t>
            </a:r>
          </a:p>
        </p:txBody>
      </p:sp>
      <p:sp>
        <p:nvSpPr>
          <p:cNvPr id="5" name="Rounded Rectangle 4"/>
          <p:cNvSpPr/>
          <p:nvPr/>
        </p:nvSpPr>
        <p:spPr>
          <a:xfrm>
            <a:off x="685800" y="2788920"/>
            <a:ext cx="2926080" cy="640080"/>
          </a:xfrm>
          <a:prstGeom prst="roundRect">
            <a:avLst>
              <a:gd name="adj" fmla="val 6000"/>
            </a:avLst>
          </a:prstGeom>
          <a:solidFill>
            <a:srgbClr val="CEA052"/>
          </a:solidFill>
          <a:ln>
            <a:noFill/>
          </a:ln>
          <a:effectLst/>
        </p:spPr>
        <p:style>
          <a:lnRef idx="1">
            <a:schemeClr val="accent1"/>
          </a:lnRef>
          <a:fillRef idx="3">
            <a:schemeClr val="accent1"/>
          </a:fillRef>
          <a:effectRef idx="2">
            <a:schemeClr val="accent1"/>
          </a:effectRef>
          <a:fontRef idx="minor">
            <a:schemeClr val="lt1"/>
          </a:fontRef>
        </p:style>
        <p:txBody>
          <a:bodyPr wrap="square" lIns="137160" tIns="137160" rIns="137160" bIns="137160" rtlCol="0" anchor="ctr"/>
          <a:lstStyle/>
          <a:p>
            <a:pPr algn="l">
              <a:spcAft>
                <a:spcPts val="400"/>
              </a:spcAft>
            </a:pPr>
            <a:r>
              <a:rPr sz="1400" b="1" i="0">
                <a:solidFill>
                  <a:srgbClr val="FFFFFF"/>
                </a:solidFill>
                <a:latin typeface="Montserrat"/>
              </a:rPr>
              <a:t>Consolidated</a:t>
            </a:r>
          </a:p>
        </p:txBody>
      </p:sp>
      <p:sp>
        <p:nvSpPr>
          <p:cNvPr id="6" name="Rounded Rectangle 5"/>
          <p:cNvSpPr/>
          <p:nvPr/>
        </p:nvSpPr>
        <p:spPr>
          <a:xfrm>
            <a:off x="3749039" y="2788920"/>
            <a:ext cx="7726679" cy="640080"/>
          </a:xfrm>
          <a:prstGeom prst="roundRect">
            <a:avLst>
              <a:gd name="adj" fmla="val 6000"/>
            </a:avLst>
          </a:prstGeom>
          <a:solidFill>
            <a:srgbClr val="F3F3F3"/>
          </a:solidFill>
          <a:ln>
            <a:noFill/>
          </a:ln>
          <a:effectLst/>
        </p:spPr>
        <p:style>
          <a:lnRef idx="1">
            <a:schemeClr val="accent1"/>
          </a:lnRef>
          <a:fillRef idx="3">
            <a:schemeClr val="accent1"/>
          </a:fillRef>
          <a:effectRef idx="2">
            <a:schemeClr val="accent1"/>
          </a:effectRef>
          <a:fontRef idx="minor">
            <a:schemeClr val="lt1"/>
          </a:fontRef>
        </p:style>
        <p:txBody>
          <a:bodyPr wrap="square" lIns="137160" tIns="137160" rIns="137160" bIns="137160" rtlCol="0" anchor="ctr"/>
          <a:lstStyle/>
          <a:p>
            <a:pPr algn="l">
              <a:spcAft>
                <a:spcPts val="400"/>
              </a:spcAft>
            </a:pPr>
            <a:r>
              <a:rPr sz="1300" b="0" i="0">
                <a:solidFill>
                  <a:srgbClr val="103A5D"/>
                </a:solidFill>
                <a:latin typeface="Montserrat"/>
              </a:rPr>
              <a:t>6 Financial Stability (June 6 + 7)  •  10 Academic Program Content (June 11 + 12)</a:t>
            </a:r>
          </a:p>
        </p:txBody>
      </p:sp>
      <p:sp>
        <p:nvSpPr>
          <p:cNvPr id="7" name="Rounded Rectangle 6"/>
          <p:cNvSpPr/>
          <p:nvPr/>
        </p:nvSpPr>
        <p:spPr>
          <a:xfrm>
            <a:off x="685800" y="3566160"/>
            <a:ext cx="2926080" cy="1005840"/>
          </a:xfrm>
          <a:prstGeom prst="roundRect">
            <a:avLst>
              <a:gd name="adj" fmla="val 6000"/>
            </a:avLst>
          </a:prstGeom>
          <a:solidFill>
            <a:srgbClr val="103A5D"/>
          </a:solidFill>
          <a:ln>
            <a:noFill/>
          </a:ln>
          <a:effectLst/>
        </p:spPr>
        <p:style>
          <a:lnRef idx="1">
            <a:schemeClr val="accent1"/>
          </a:lnRef>
          <a:fillRef idx="3">
            <a:schemeClr val="accent1"/>
          </a:fillRef>
          <a:effectRef idx="2">
            <a:schemeClr val="accent1"/>
          </a:effectRef>
          <a:fontRef idx="minor">
            <a:schemeClr val="lt1"/>
          </a:fontRef>
        </p:style>
        <p:txBody>
          <a:bodyPr wrap="square" lIns="137160" tIns="137160" rIns="137160" bIns="137160" rtlCol="0" anchor="ctr"/>
          <a:lstStyle/>
          <a:p>
            <a:pPr algn="l">
              <a:spcAft>
                <a:spcPts val="400"/>
              </a:spcAft>
            </a:pPr>
            <a:r>
              <a:rPr sz="1400" b="1" i="0">
                <a:solidFill>
                  <a:srgbClr val="FFFFFF"/>
                </a:solidFill>
                <a:latin typeface="Montserrat"/>
              </a:rPr>
              <a:t>Substantively revised</a:t>
            </a:r>
          </a:p>
        </p:txBody>
      </p:sp>
      <p:sp>
        <p:nvSpPr>
          <p:cNvPr id="8" name="Rounded Rectangle 7"/>
          <p:cNvSpPr/>
          <p:nvPr/>
        </p:nvSpPr>
        <p:spPr>
          <a:xfrm>
            <a:off x="3749039" y="3566160"/>
            <a:ext cx="7726679" cy="1005840"/>
          </a:xfrm>
          <a:prstGeom prst="roundRect">
            <a:avLst>
              <a:gd name="adj" fmla="val 6000"/>
            </a:avLst>
          </a:prstGeom>
          <a:solidFill>
            <a:srgbClr val="F3F3F3"/>
          </a:solidFill>
          <a:ln>
            <a:noFill/>
          </a:ln>
          <a:effectLst/>
        </p:spPr>
        <p:style>
          <a:lnRef idx="1">
            <a:schemeClr val="accent1"/>
          </a:lnRef>
          <a:fillRef idx="3">
            <a:schemeClr val="accent1"/>
          </a:fillRef>
          <a:effectRef idx="2">
            <a:schemeClr val="accent1"/>
          </a:effectRef>
          <a:fontRef idx="minor">
            <a:schemeClr val="lt1"/>
          </a:fontRef>
        </p:style>
        <p:txBody>
          <a:bodyPr wrap="square" lIns="137160" tIns="137160" rIns="137160" bIns="137160" rtlCol="0" anchor="ctr"/>
          <a:lstStyle/>
          <a:p>
            <a:pPr algn="l">
              <a:spcAft>
                <a:spcPts val="400"/>
              </a:spcAft>
            </a:pPr>
            <a:r>
              <a:rPr sz="1300" b="0" i="0">
                <a:solidFill>
                  <a:srgbClr val="103A5D"/>
                </a:solidFill>
                <a:latin typeface="Montserrat"/>
              </a:rPr>
              <a:t>3.2 Governing Authority  •  5 Planning  •  9 General Education  •  11 Workforce  •  14 Transfer Credits  •  15 Assessment  •  20 Faculty Qualifications  •  21 Academic Freedom  •  22 Student Success</a:t>
            </a:r>
          </a:p>
        </p:txBody>
      </p:sp>
      <p:sp>
        <p:nvSpPr>
          <p:cNvPr id="9" name="Rounded Rectangle 8"/>
          <p:cNvSpPr/>
          <p:nvPr/>
        </p:nvSpPr>
        <p:spPr>
          <a:xfrm>
            <a:off x="685800" y="4709160"/>
            <a:ext cx="2926080" cy="640080"/>
          </a:xfrm>
          <a:prstGeom prst="roundRect">
            <a:avLst>
              <a:gd name="adj" fmla="val 6000"/>
            </a:avLst>
          </a:prstGeom>
          <a:solidFill>
            <a:srgbClr val="5A6B7B"/>
          </a:solidFill>
          <a:ln>
            <a:noFill/>
          </a:ln>
          <a:effectLst/>
        </p:spPr>
        <p:style>
          <a:lnRef idx="1">
            <a:schemeClr val="accent1"/>
          </a:lnRef>
          <a:fillRef idx="3">
            <a:schemeClr val="accent1"/>
          </a:fillRef>
          <a:effectRef idx="2">
            <a:schemeClr val="accent1"/>
          </a:effectRef>
          <a:fontRef idx="minor">
            <a:schemeClr val="lt1"/>
          </a:fontRef>
        </p:style>
        <p:txBody>
          <a:bodyPr wrap="square" lIns="137160" tIns="137160" rIns="137160" bIns="137160" rtlCol="0" anchor="ctr"/>
          <a:lstStyle/>
          <a:p>
            <a:pPr algn="l">
              <a:spcAft>
                <a:spcPts val="400"/>
              </a:spcAft>
            </a:pPr>
            <a:r>
              <a:rPr sz="1400" b="1" i="0">
                <a:solidFill>
                  <a:srgbClr val="FFFFFF"/>
                </a:solidFill>
                <a:latin typeface="Montserrat"/>
              </a:rPr>
              <a:t>Minor wording or new title</a:t>
            </a:r>
          </a:p>
        </p:txBody>
      </p:sp>
      <p:sp>
        <p:nvSpPr>
          <p:cNvPr id="10" name="Rounded Rectangle 9"/>
          <p:cNvSpPr/>
          <p:nvPr/>
        </p:nvSpPr>
        <p:spPr>
          <a:xfrm>
            <a:off x="3749039" y="4709160"/>
            <a:ext cx="7726679" cy="640080"/>
          </a:xfrm>
          <a:prstGeom prst="roundRect">
            <a:avLst>
              <a:gd name="adj" fmla="val 6000"/>
            </a:avLst>
          </a:prstGeom>
          <a:solidFill>
            <a:srgbClr val="F3F3F3"/>
          </a:solidFill>
          <a:ln>
            <a:noFill/>
          </a:ln>
          <a:effectLst/>
        </p:spPr>
        <p:style>
          <a:lnRef idx="1">
            <a:schemeClr val="accent1"/>
          </a:lnRef>
          <a:fillRef idx="3">
            <a:schemeClr val="accent1"/>
          </a:fillRef>
          <a:effectRef idx="2">
            <a:schemeClr val="accent1"/>
          </a:effectRef>
          <a:fontRef idx="minor">
            <a:schemeClr val="lt1"/>
          </a:fontRef>
        </p:style>
        <p:txBody>
          <a:bodyPr wrap="square" lIns="137160" tIns="137160" rIns="137160" bIns="137160" rtlCol="0" anchor="ctr"/>
          <a:lstStyle/>
          <a:p>
            <a:pPr algn="l">
              <a:spcAft>
                <a:spcPts val="400"/>
              </a:spcAft>
            </a:pPr>
            <a:r>
              <a:rPr sz="1300" b="0" i="0">
                <a:solidFill>
                  <a:srgbClr val="103A5D"/>
                </a:solidFill>
                <a:latin typeface="Montserrat"/>
              </a:rPr>
              <a:t>2, 4, 7, 8, 12, 23, 27, 28, 31</a:t>
            </a:r>
          </a:p>
        </p:txBody>
      </p:sp>
      <p:sp>
        <p:nvSpPr>
          <p:cNvPr id="11" name="Rounded Rectangle 10"/>
          <p:cNvSpPr/>
          <p:nvPr/>
        </p:nvSpPr>
        <p:spPr>
          <a:xfrm>
            <a:off x="685800" y="5486400"/>
            <a:ext cx="2926080" cy="640080"/>
          </a:xfrm>
          <a:prstGeom prst="roundRect">
            <a:avLst>
              <a:gd name="adj" fmla="val 6000"/>
            </a:avLst>
          </a:prstGeom>
          <a:solidFill>
            <a:srgbClr val="5A6B7B"/>
          </a:solidFill>
          <a:ln>
            <a:noFill/>
          </a:ln>
          <a:effectLst/>
        </p:spPr>
        <p:style>
          <a:lnRef idx="1">
            <a:schemeClr val="accent1"/>
          </a:lnRef>
          <a:fillRef idx="3">
            <a:schemeClr val="accent1"/>
          </a:fillRef>
          <a:effectRef idx="2">
            <a:schemeClr val="accent1"/>
          </a:effectRef>
          <a:fontRef idx="minor">
            <a:schemeClr val="lt1"/>
          </a:fontRef>
        </p:style>
        <p:txBody>
          <a:bodyPr wrap="square" lIns="137160" tIns="137160" rIns="137160" bIns="137160" rtlCol="0" anchor="ctr"/>
          <a:lstStyle/>
          <a:p>
            <a:pPr algn="l">
              <a:spcAft>
                <a:spcPts val="400"/>
              </a:spcAft>
            </a:pPr>
            <a:r>
              <a:rPr sz="1400" b="1" i="0">
                <a:solidFill>
                  <a:srgbClr val="FFFFFF"/>
                </a:solidFill>
                <a:latin typeface="Montserrat"/>
              </a:rPr>
              <a:t>Essentially unchanged</a:t>
            </a:r>
          </a:p>
        </p:txBody>
      </p:sp>
      <p:sp>
        <p:nvSpPr>
          <p:cNvPr id="12" name="Rounded Rectangle 11"/>
          <p:cNvSpPr/>
          <p:nvPr/>
        </p:nvSpPr>
        <p:spPr>
          <a:xfrm>
            <a:off x="3749039" y="5486400"/>
            <a:ext cx="7726679" cy="640080"/>
          </a:xfrm>
          <a:prstGeom prst="roundRect">
            <a:avLst>
              <a:gd name="adj" fmla="val 6000"/>
            </a:avLst>
          </a:prstGeom>
          <a:solidFill>
            <a:srgbClr val="F3F3F3"/>
          </a:solidFill>
          <a:ln>
            <a:noFill/>
          </a:ln>
          <a:effectLst/>
        </p:spPr>
        <p:style>
          <a:lnRef idx="1">
            <a:schemeClr val="accent1"/>
          </a:lnRef>
          <a:fillRef idx="3">
            <a:schemeClr val="accent1"/>
          </a:fillRef>
          <a:effectRef idx="2">
            <a:schemeClr val="accent1"/>
          </a:effectRef>
          <a:fontRef idx="minor">
            <a:schemeClr val="lt1"/>
          </a:fontRef>
        </p:style>
        <p:txBody>
          <a:bodyPr wrap="square" lIns="137160" tIns="137160" rIns="137160" bIns="137160" rtlCol="0" anchor="ctr"/>
          <a:lstStyle/>
          <a:p>
            <a:pPr algn="l">
              <a:spcAft>
                <a:spcPts val="400"/>
              </a:spcAft>
            </a:pPr>
            <a:r>
              <a:rPr sz="1300" b="0" i="0">
                <a:solidFill>
                  <a:srgbClr val="103A5D"/>
                </a:solidFill>
                <a:latin typeface="Montserrat"/>
              </a:rPr>
              <a:t>1, 13, 16, 17, 19, 24, 26, 29, 30</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sz="2800"/>
              <a:t>New Standards</a:t>
            </a:r>
          </a:p>
        </p:txBody>
      </p:sp>
      <p:sp>
        <p:nvSpPr>
          <p:cNvPr id="3" name="Rounded Rectangle 2"/>
          <p:cNvSpPr/>
          <p:nvPr/>
        </p:nvSpPr>
        <p:spPr>
          <a:xfrm>
            <a:off x="685800" y="2011680"/>
            <a:ext cx="3474720" cy="4114800"/>
          </a:xfrm>
          <a:prstGeom prst="roundRect">
            <a:avLst>
              <a:gd name="adj" fmla="val 6000"/>
            </a:avLst>
          </a:prstGeom>
          <a:solidFill>
            <a:srgbClr val="EEF2F6"/>
          </a:solidFill>
          <a:ln w="15875">
            <a:solidFill>
              <a:srgbClr val="CEA05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Oval 3"/>
          <p:cNvSpPr/>
          <p:nvPr/>
        </p:nvSpPr>
        <p:spPr>
          <a:xfrm>
            <a:off x="914400" y="2194560"/>
            <a:ext cx="777240" cy="777240"/>
          </a:xfrm>
          <a:prstGeom prst="ellipse">
            <a:avLst/>
          </a:prstGeom>
          <a:solidFill>
            <a:srgbClr val="103A5D"/>
          </a:solidFill>
          <a:ln>
            <a:noFill/>
          </a:ln>
        </p:spPr>
        <p:style>
          <a:lnRef idx="1">
            <a:schemeClr val="accent1"/>
          </a:lnRef>
          <a:fillRef idx="3">
            <a:schemeClr val="accent1"/>
          </a:fillRef>
          <a:effectRef idx="2">
            <a:schemeClr val="accent1"/>
          </a:effectRef>
          <a:fontRef idx="minor">
            <a:schemeClr val="lt1"/>
          </a:fontRef>
        </p:style>
        <p:txBody>
          <a:bodyPr wrap="square" lIns="18288" tIns="18288" rIns="18288" bIns="18288" rtlCol="0" anchor="ctr"/>
          <a:lstStyle/>
          <a:p>
            <a:pPr algn="ctr">
              <a:spcAft>
                <a:spcPts val="400"/>
              </a:spcAft>
            </a:pPr>
            <a:r>
              <a:rPr sz="1600" b="1" i="0">
                <a:solidFill>
                  <a:srgbClr val="CEA052"/>
                </a:solidFill>
                <a:latin typeface="Montserrat"/>
              </a:rPr>
              <a:t>3.1</a:t>
            </a:r>
          </a:p>
        </p:txBody>
      </p:sp>
      <p:sp>
        <p:nvSpPr>
          <p:cNvPr id="5" name="TextBox 4"/>
          <p:cNvSpPr txBox="1"/>
          <p:nvPr/>
        </p:nvSpPr>
        <p:spPr>
          <a:xfrm>
            <a:off x="1783080" y="2194560"/>
            <a:ext cx="2240279" cy="777240"/>
          </a:xfrm>
          <a:prstGeom prst="rect">
            <a:avLst/>
          </a:prstGeom>
          <a:noFill/>
        </p:spPr>
        <p:txBody>
          <a:bodyPr wrap="square" lIns="73152" tIns="73152" rIns="73152" bIns="73152" anchor="ctr">
            <a:spAutoFit/>
          </a:bodyPr>
          <a:lstStyle/>
          <a:p>
            <a:pPr algn="l">
              <a:spcAft>
                <a:spcPts val="400"/>
              </a:spcAft>
            </a:pPr>
            <a:r>
              <a:rPr sz="1600" b="1" i="0">
                <a:solidFill>
                  <a:srgbClr val="103A5D"/>
                </a:solidFill>
                <a:latin typeface="Montserrat"/>
              </a:rPr>
              <a:t>Shared Governance</a:t>
            </a:r>
          </a:p>
        </p:txBody>
      </p:sp>
      <p:sp>
        <p:nvSpPr>
          <p:cNvPr id="6" name="TextBox 5"/>
          <p:cNvSpPr txBox="1"/>
          <p:nvPr/>
        </p:nvSpPr>
        <p:spPr>
          <a:xfrm>
            <a:off x="868680" y="3154680"/>
            <a:ext cx="3108960" cy="2834640"/>
          </a:xfrm>
          <a:prstGeom prst="rect">
            <a:avLst/>
          </a:prstGeom>
          <a:noFill/>
        </p:spPr>
        <p:txBody>
          <a:bodyPr wrap="square" lIns="73152" tIns="73152" rIns="73152" bIns="73152" anchor="t">
            <a:spAutoFit/>
          </a:bodyPr>
          <a:lstStyle/>
          <a:p>
            <a:pPr marL="201168" indent="-201168" algn="l">
              <a:spcAft>
                <a:spcPts val="500"/>
              </a:spcAft>
              <a:buFont typeface="Arial"/>
              <a:buChar char="•"/>
            </a:pPr>
            <a:r>
              <a:rPr sz="1500" b="0" i="0">
                <a:solidFill>
                  <a:srgbClr val="103A5D"/>
                </a:solidFill>
                <a:latin typeface="Montserrat"/>
              </a:rPr>
              <a:t>Published shared governance policies that are clearly articulated, communicated, and consistently followed</a:t>
            </a:r>
          </a:p>
          <a:p>
            <a:pPr marL="201168" indent="-201168" algn="l">
              <a:spcAft>
                <a:spcPts val="500"/>
              </a:spcAft>
              <a:buFont typeface="Arial"/>
              <a:buChar char="•"/>
            </a:pPr>
            <a:r>
              <a:rPr sz="1500" b="0" i="0">
                <a:solidFill>
                  <a:srgbClr val="103A5D"/>
                </a:solidFill>
                <a:latin typeface="Montserrat"/>
              </a:rPr>
              <a:t>Clear distinction between the board’s function and the responsibilities of administration and faculty</a:t>
            </a:r>
          </a:p>
        </p:txBody>
      </p:sp>
      <p:sp>
        <p:nvSpPr>
          <p:cNvPr id="7" name="Rounded Rectangle 6"/>
          <p:cNvSpPr/>
          <p:nvPr/>
        </p:nvSpPr>
        <p:spPr>
          <a:xfrm>
            <a:off x="4343400" y="2011680"/>
            <a:ext cx="3474720" cy="4114800"/>
          </a:xfrm>
          <a:prstGeom prst="roundRect">
            <a:avLst>
              <a:gd name="adj" fmla="val 6000"/>
            </a:avLst>
          </a:prstGeom>
          <a:solidFill>
            <a:srgbClr val="EEF2F6"/>
          </a:solidFill>
          <a:ln w="15875">
            <a:solidFill>
              <a:srgbClr val="CEA05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Oval 7"/>
          <p:cNvSpPr/>
          <p:nvPr/>
        </p:nvSpPr>
        <p:spPr>
          <a:xfrm>
            <a:off x="4572000" y="2194560"/>
            <a:ext cx="777240" cy="777240"/>
          </a:xfrm>
          <a:prstGeom prst="ellipse">
            <a:avLst/>
          </a:prstGeom>
          <a:solidFill>
            <a:srgbClr val="103A5D"/>
          </a:solidFill>
          <a:ln>
            <a:noFill/>
          </a:ln>
        </p:spPr>
        <p:style>
          <a:lnRef idx="1">
            <a:schemeClr val="accent1"/>
          </a:lnRef>
          <a:fillRef idx="3">
            <a:schemeClr val="accent1"/>
          </a:fillRef>
          <a:effectRef idx="2">
            <a:schemeClr val="accent1"/>
          </a:effectRef>
          <a:fontRef idx="minor">
            <a:schemeClr val="lt1"/>
          </a:fontRef>
        </p:style>
        <p:txBody>
          <a:bodyPr wrap="square" lIns="18288" tIns="18288" rIns="18288" bIns="18288" rtlCol="0" anchor="ctr"/>
          <a:lstStyle/>
          <a:p>
            <a:pPr algn="ctr">
              <a:spcAft>
                <a:spcPts val="400"/>
              </a:spcAft>
            </a:pPr>
            <a:r>
              <a:rPr sz="1600" b="1" i="0">
                <a:solidFill>
                  <a:srgbClr val="CEA052"/>
                </a:solidFill>
                <a:latin typeface="Montserrat"/>
              </a:rPr>
              <a:t>18</a:t>
            </a:r>
          </a:p>
        </p:txBody>
      </p:sp>
      <p:sp>
        <p:nvSpPr>
          <p:cNvPr id="9" name="TextBox 8"/>
          <p:cNvSpPr txBox="1"/>
          <p:nvPr/>
        </p:nvSpPr>
        <p:spPr>
          <a:xfrm>
            <a:off x="5440680" y="2194560"/>
            <a:ext cx="2240279" cy="777240"/>
          </a:xfrm>
          <a:prstGeom prst="rect">
            <a:avLst/>
          </a:prstGeom>
          <a:noFill/>
        </p:spPr>
        <p:txBody>
          <a:bodyPr wrap="square" lIns="73152" tIns="73152" rIns="73152" bIns="73152" anchor="ctr">
            <a:spAutoFit/>
          </a:bodyPr>
          <a:lstStyle/>
          <a:p>
            <a:pPr algn="l">
              <a:spcAft>
                <a:spcPts val="400"/>
              </a:spcAft>
            </a:pPr>
            <a:r>
              <a:rPr sz="1600" b="1" i="0">
                <a:solidFill>
                  <a:srgbClr val="103A5D"/>
                </a:solidFill>
                <a:latin typeface="Montserrat"/>
              </a:rPr>
              <a:t>Research Integrity</a:t>
            </a:r>
          </a:p>
        </p:txBody>
      </p:sp>
      <p:sp>
        <p:nvSpPr>
          <p:cNvPr id="10" name="TextBox 9"/>
          <p:cNvSpPr txBox="1"/>
          <p:nvPr/>
        </p:nvSpPr>
        <p:spPr>
          <a:xfrm>
            <a:off x="4526280" y="3154680"/>
            <a:ext cx="3108960" cy="2834640"/>
          </a:xfrm>
          <a:prstGeom prst="rect">
            <a:avLst/>
          </a:prstGeom>
          <a:noFill/>
        </p:spPr>
        <p:txBody>
          <a:bodyPr wrap="square" lIns="73152" tIns="73152" rIns="73152" bIns="73152" anchor="t">
            <a:spAutoFit/>
          </a:bodyPr>
          <a:lstStyle/>
          <a:p>
            <a:pPr marL="201168" indent="-201168" algn="l">
              <a:spcAft>
                <a:spcPts val="500"/>
              </a:spcAft>
              <a:buFont typeface="Arial"/>
              <a:buChar char="•"/>
            </a:pPr>
            <a:r>
              <a:rPr sz="1500" b="0" i="0">
                <a:solidFill>
                  <a:srgbClr val="103A5D"/>
                </a:solidFill>
                <a:latin typeface="Montserrat"/>
              </a:rPr>
              <a:t>Policies and documented procedures that promote sound research practices for faculty, staff, and students</a:t>
            </a:r>
          </a:p>
          <a:p>
            <a:pPr marL="201168" indent="-201168" algn="l">
              <a:spcAft>
                <a:spcPts val="500"/>
              </a:spcAft>
              <a:buFont typeface="Arial"/>
              <a:buChar char="•"/>
            </a:pPr>
            <a:r>
              <a:rPr sz="1500" b="0" i="0">
                <a:solidFill>
                  <a:srgbClr val="103A5D"/>
                </a:solidFill>
                <a:latin typeface="Montserrat"/>
              </a:rPr>
              <a:t>Internal mechanisms to identify and remediate questionable research practices</a:t>
            </a:r>
          </a:p>
        </p:txBody>
      </p:sp>
      <p:sp>
        <p:nvSpPr>
          <p:cNvPr id="11" name="Rounded Rectangle 10"/>
          <p:cNvSpPr/>
          <p:nvPr/>
        </p:nvSpPr>
        <p:spPr>
          <a:xfrm>
            <a:off x="8001000" y="2011680"/>
            <a:ext cx="3474720" cy="4114800"/>
          </a:xfrm>
          <a:prstGeom prst="roundRect">
            <a:avLst>
              <a:gd name="adj" fmla="val 6000"/>
            </a:avLst>
          </a:prstGeom>
          <a:solidFill>
            <a:srgbClr val="EEF2F6"/>
          </a:solidFill>
          <a:ln w="15875">
            <a:solidFill>
              <a:srgbClr val="CEA05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Oval 11"/>
          <p:cNvSpPr/>
          <p:nvPr/>
        </p:nvSpPr>
        <p:spPr>
          <a:xfrm>
            <a:off x="8229600" y="2194560"/>
            <a:ext cx="777240" cy="777240"/>
          </a:xfrm>
          <a:prstGeom prst="ellipse">
            <a:avLst/>
          </a:prstGeom>
          <a:solidFill>
            <a:srgbClr val="103A5D"/>
          </a:solidFill>
          <a:ln>
            <a:noFill/>
          </a:ln>
        </p:spPr>
        <p:style>
          <a:lnRef idx="1">
            <a:schemeClr val="accent1"/>
          </a:lnRef>
          <a:fillRef idx="3">
            <a:schemeClr val="accent1"/>
          </a:fillRef>
          <a:effectRef idx="2">
            <a:schemeClr val="accent1"/>
          </a:effectRef>
          <a:fontRef idx="minor">
            <a:schemeClr val="lt1"/>
          </a:fontRef>
        </p:style>
        <p:txBody>
          <a:bodyPr wrap="square" lIns="18288" tIns="18288" rIns="18288" bIns="18288" rtlCol="0" anchor="ctr"/>
          <a:lstStyle/>
          <a:p>
            <a:pPr algn="ctr">
              <a:spcAft>
                <a:spcPts val="400"/>
              </a:spcAft>
            </a:pPr>
            <a:r>
              <a:rPr sz="1600" b="1" i="0">
                <a:solidFill>
                  <a:srgbClr val="CEA052"/>
                </a:solidFill>
                <a:latin typeface="Montserrat"/>
              </a:rPr>
              <a:t>25</a:t>
            </a:r>
          </a:p>
        </p:txBody>
      </p:sp>
      <p:sp>
        <p:nvSpPr>
          <p:cNvPr id="13" name="TextBox 12"/>
          <p:cNvSpPr txBox="1"/>
          <p:nvPr/>
        </p:nvSpPr>
        <p:spPr>
          <a:xfrm>
            <a:off x="9098280" y="2194560"/>
            <a:ext cx="2240279" cy="777240"/>
          </a:xfrm>
          <a:prstGeom prst="rect">
            <a:avLst/>
          </a:prstGeom>
          <a:noFill/>
        </p:spPr>
        <p:txBody>
          <a:bodyPr wrap="square" lIns="73152" tIns="73152" rIns="73152" bIns="73152" anchor="ctr">
            <a:spAutoFit/>
          </a:bodyPr>
          <a:lstStyle/>
          <a:p>
            <a:pPr algn="l">
              <a:spcAft>
                <a:spcPts val="400"/>
              </a:spcAft>
            </a:pPr>
            <a:r>
              <a:rPr sz="1600" b="1" i="0">
                <a:solidFill>
                  <a:srgbClr val="103A5D"/>
                </a:solidFill>
                <a:latin typeface="Montserrat"/>
              </a:rPr>
              <a:t>Intellectual Pluralism</a:t>
            </a:r>
          </a:p>
        </p:txBody>
      </p:sp>
      <p:sp>
        <p:nvSpPr>
          <p:cNvPr id="14" name="TextBox 13"/>
          <p:cNvSpPr txBox="1"/>
          <p:nvPr/>
        </p:nvSpPr>
        <p:spPr>
          <a:xfrm>
            <a:off x="8183879" y="3154680"/>
            <a:ext cx="3108960" cy="2834640"/>
          </a:xfrm>
          <a:prstGeom prst="rect">
            <a:avLst/>
          </a:prstGeom>
          <a:noFill/>
        </p:spPr>
        <p:txBody>
          <a:bodyPr wrap="square" lIns="73152" tIns="73152" rIns="73152" bIns="73152" anchor="t">
            <a:spAutoFit/>
          </a:bodyPr>
          <a:lstStyle/>
          <a:p>
            <a:pPr marL="201168" indent="-201168" algn="l">
              <a:spcAft>
                <a:spcPts val="500"/>
              </a:spcAft>
              <a:buFont typeface="Arial"/>
              <a:buChar char="•"/>
            </a:pPr>
            <a:r>
              <a:rPr sz="1500" b="0" i="0">
                <a:solidFill>
                  <a:srgbClr val="103A5D"/>
                </a:solidFill>
                <a:latin typeface="Montserrat"/>
              </a:rPr>
              <a:t>Policies that support, promote, and prioritize intellectual diversity and civil exchange of ideas</a:t>
            </a:r>
          </a:p>
          <a:p>
            <a:pPr marL="201168" indent="-201168" algn="l">
              <a:spcAft>
                <a:spcPts val="500"/>
              </a:spcAft>
              <a:buFont typeface="Arial"/>
              <a:buChar char="•"/>
            </a:pPr>
            <a:r>
              <a:rPr sz="1500" b="0" i="0">
                <a:solidFill>
                  <a:srgbClr val="103A5D"/>
                </a:solidFill>
                <a:latin typeface="Montserrat"/>
              </a:rPr>
              <a:t>Periodic measurement of student and faculty perceptions of the range of viewpoints offered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sz="2800"/>
              <a:t>Governance and Leadership</a:t>
            </a:r>
          </a:p>
        </p:txBody>
      </p:sp>
      <p:sp>
        <p:nvSpPr>
          <p:cNvPr id="3" name="Rounded Rectangle 2"/>
          <p:cNvSpPr/>
          <p:nvPr/>
        </p:nvSpPr>
        <p:spPr>
          <a:xfrm>
            <a:off x="685800" y="2011680"/>
            <a:ext cx="5303520" cy="3108960"/>
          </a:xfrm>
          <a:prstGeom prst="roundRect">
            <a:avLst>
              <a:gd name="adj" fmla="val 6000"/>
            </a:avLst>
          </a:prstGeom>
          <a:solidFill>
            <a:srgbClr val="F3F3F3"/>
          </a:solidFill>
          <a:ln>
            <a:noFill/>
          </a:ln>
          <a:effectLst/>
        </p:spPr>
        <p:style>
          <a:lnRef idx="1">
            <a:schemeClr val="accent1"/>
          </a:lnRef>
          <a:fillRef idx="3">
            <a:schemeClr val="accent1"/>
          </a:fillRef>
          <a:effectRef idx="2">
            <a:schemeClr val="accent1"/>
          </a:effectRef>
          <a:fontRef idx="minor">
            <a:schemeClr val="lt1"/>
          </a:fontRef>
        </p:style>
        <p:txBody>
          <a:bodyPr wrap="square" lIns="137160" tIns="137160" rIns="137160" bIns="137160" rtlCol="0" anchor="t"/>
          <a:lstStyle/>
          <a:p>
            <a:pPr algn="l">
              <a:spcAft>
                <a:spcPts val="200"/>
              </a:spcAft>
            </a:pPr>
            <a:r>
              <a:rPr sz="1100" b="1" i="0" dirty="0">
                <a:solidFill>
                  <a:srgbClr val="5A6B7B"/>
                </a:solidFill>
                <a:latin typeface="Montserrat"/>
              </a:rPr>
              <a:t>JUNE DRAFT</a:t>
            </a:r>
          </a:p>
          <a:p>
            <a:pPr algn="l">
              <a:spcAft>
                <a:spcPts val="800"/>
              </a:spcAft>
            </a:pPr>
            <a:r>
              <a:rPr sz="1500" b="1" i="0" dirty="0">
                <a:solidFill>
                  <a:srgbClr val="103A5D"/>
                </a:solidFill>
                <a:latin typeface="Montserrat"/>
              </a:rPr>
              <a:t>3. Governing Board  |  4. CEO</a:t>
            </a:r>
          </a:p>
          <a:p>
            <a:pPr marL="201168" indent="-201168" algn="l">
              <a:spcAft>
                <a:spcPts val="500"/>
              </a:spcAft>
              <a:buFont typeface="Arial"/>
              <a:buChar char="•"/>
            </a:pPr>
            <a:r>
              <a:rPr sz="1400" b="0" i="0" dirty="0">
                <a:solidFill>
                  <a:srgbClr val="103A5D"/>
                </a:solidFill>
                <a:latin typeface="Montserrat"/>
              </a:rPr>
              <a:t>One governing board standard, items (a)–(f)</a:t>
            </a:r>
          </a:p>
          <a:p>
            <a:pPr marL="201168" indent="-201168" algn="l">
              <a:spcAft>
                <a:spcPts val="500"/>
              </a:spcAft>
              <a:buFont typeface="Arial"/>
              <a:buChar char="•"/>
            </a:pPr>
            <a:r>
              <a:rPr sz="1400" b="0" i="0" dirty="0">
                <a:solidFill>
                  <a:srgbClr val="103A5D"/>
                </a:solidFill>
                <a:latin typeface="Montserrat"/>
              </a:rPr>
              <a:t>Board “focuses on approval of policies”</a:t>
            </a:r>
          </a:p>
          <a:p>
            <a:pPr marL="201168" indent="-201168" algn="l">
              <a:spcAft>
                <a:spcPts val="500"/>
              </a:spcAft>
              <a:buFont typeface="Arial"/>
              <a:buChar char="•"/>
            </a:pPr>
            <a:r>
              <a:rPr sz="1400" b="0" i="0" dirty="0">
                <a:solidFill>
                  <a:srgbClr val="103A5D"/>
                </a:solidFill>
                <a:latin typeface="Montserrat"/>
              </a:rPr>
              <a:t>(d) Board’s first duty is to the institution</a:t>
            </a:r>
          </a:p>
          <a:p>
            <a:pPr marL="201168" indent="-201168" algn="l">
              <a:spcAft>
                <a:spcPts val="500"/>
              </a:spcAft>
              <a:buFont typeface="Arial"/>
              <a:buChar char="•"/>
            </a:pPr>
            <a:r>
              <a:rPr sz="1400" b="0" i="0" dirty="0">
                <a:solidFill>
                  <a:srgbClr val="103A5D"/>
                </a:solidFill>
                <a:latin typeface="Montserrat"/>
              </a:rPr>
              <a:t>CEO standard defines roles of both the CEO and the governing authority</a:t>
            </a:r>
          </a:p>
        </p:txBody>
      </p:sp>
      <p:sp>
        <p:nvSpPr>
          <p:cNvPr id="4" name="Rounded Rectangle 3"/>
          <p:cNvSpPr/>
          <p:nvPr/>
        </p:nvSpPr>
        <p:spPr>
          <a:xfrm>
            <a:off x="6291072" y="2011680"/>
            <a:ext cx="5303520" cy="3108960"/>
          </a:xfrm>
          <a:prstGeom prst="roundRect">
            <a:avLst>
              <a:gd name="adj" fmla="val 6000"/>
            </a:avLst>
          </a:prstGeom>
          <a:solidFill>
            <a:srgbClr val="EEF2F6"/>
          </a:solidFill>
          <a:ln w="15875">
            <a:solidFill>
              <a:srgbClr val="CEA052"/>
            </a:solidFill>
          </a:ln>
          <a:effectLst/>
        </p:spPr>
        <p:style>
          <a:lnRef idx="1">
            <a:schemeClr val="accent1"/>
          </a:lnRef>
          <a:fillRef idx="3">
            <a:schemeClr val="accent1"/>
          </a:fillRef>
          <a:effectRef idx="2">
            <a:schemeClr val="accent1"/>
          </a:effectRef>
          <a:fontRef idx="minor">
            <a:schemeClr val="lt1"/>
          </a:fontRef>
        </p:style>
        <p:txBody>
          <a:bodyPr wrap="square" lIns="137160" tIns="137160" rIns="137160" bIns="137160" rtlCol="0" anchor="t"/>
          <a:lstStyle/>
          <a:p>
            <a:pPr algn="l">
              <a:spcAft>
                <a:spcPts val="200"/>
              </a:spcAft>
            </a:pPr>
            <a:r>
              <a:rPr lang="en-US" sz="1100" b="1" i="0" dirty="0">
                <a:solidFill>
                  <a:srgbClr val="CEA052"/>
                </a:solidFill>
                <a:latin typeface="Montserrat"/>
              </a:rPr>
              <a:t>SEPTEMBER </a:t>
            </a:r>
            <a:r>
              <a:rPr sz="1100" b="1" i="0" dirty="0">
                <a:solidFill>
                  <a:srgbClr val="CEA052"/>
                </a:solidFill>
                <a:latin typeface="Montserrat"/>
              </a:rPr>
              <a:t>PUBLIC REVIEW DRAFT</a:t>
            </a:r>
          </a:p>
          <a:p>
            <a:pPr algn="l">
              <a:spcAft>
                <a:spcPts val="800"/>
              </a:spcAft>
            </a:pPr>
            <a:r>
              <a:rPr sz="1500" b="1" i="0" dirty="0">
                <a:solidFill>
                  <a:srgbClr val="103A5D"/>
                </a:solidFill>
                <a:latin typeface="Montserrat"/>
              </a:rPr>
              <a:t>3. Governance (3.1 + 3.2)  |  4. CEO</a:t>
            </a:r>
          </a:p>
          <a:p>
            <a:pPr marL="201168" indent="-201168" algn="l">
              <a:spcAft>
                <a:spcPts val="500"/>
              </a:spcAft>
              <a:buFont typeface="Arial"/>
              <a:buChar char="•"/>
            </a:pPr>
            <a:r>
              <a:rPr sz="1400" b="0" i="0" dirty="0">
                <a:solidFill>
                  <a:srgbClr val="103A5D"/>
                </a:solidFill>
                <a:latin typeface="Montserrat"/>
              </a:rPr>
              <a:t>Split into 3.1 Shared Governance (new) and 3.2 Governing Authority</a:t>
            </a:r>
          </a:p>
          <a:p>
            <a:pPr marL="201168" indent="-201168" algn="l">
              <a:spcAft>
                <a:spcPts val="500"/>
              </a:spcAft>
              <a:buFont typeface="Arial"/>
              <a:buChar char="•"/>
            </a:pPr>
            <a:r>
              <a:rPr sz="1400" b="0" i="0" dirty="0">
                <a:solidFill>
                  <a:srgbClr val="103A5D"/>
                </a:solidFill>
                <a:latin typeface="Montserrat"/>
              </a:rPr>
              <a:t>Board “focuses on creating and approving governing policies”</a:t>
            </a:r>
          </a:p>
          <a:p>
            <a:pPr marL="201168" indent="-201168" algn="l">
              <a:spcAft>
                <a:spcPts val="500"/>
              </a:spcAft>
              <a:buFont typeface="Arial"/>
              <a:buChar char="•"/>
            </a:pPr>
            <a:r>
              <a:rPr sz="1400" b="0" i="0" dirty="0">
                <a:solidFill>
                  <a:srgbClr val="103A5D"/>
                </a:solidFill>
                <a:latin typeface="Montserrat"/>
              </a:rPr>
              <a:t>“First duty” clause removed</a:t>
            </a:r>
          </a:p>
          <a:p>
            <a:pPr marL="201168" indent="-201168" algn="l">
              <a:spcAft>
                <a:spcPts val="500"/>
              </a:spcAft>
              <a:buFont typeface="Arial"/>
              <a:buChar char="•"/>
            </a:pPr>
            <a:r>
              <a:rPr sz="1400" b="0" i="0" dirty="0">
                <a:solidFill>
                  <a:srgbClr val="103A5D"/>
                </a:solidFill>
                <a:latin typeface="Montserrat"/>
              </a:rPr>
              <a:t>Institution “has a CEO” responsible for mission and student success; board role now handled in 3.1</a:t>
            </a:r>
          </a:p>
        </p:txBody>
      </p:sp>
      <p:sp>
        <p:nvSpPr>
          <p:cNvPr id="5" name="Right Arrow 4"/>
          <p:cNvSpPr/>
          <p:nvPr/>
        </p:nvSpPr>
        <p:spPr>
          <a:xfrm>
            <a:off x="6007607" y="3401568"/>
            <a:ext cx="265176" cy="329184"/>
          </a:xfrm>
          <a:prstGeom prst="rightArrow">
            <a:avLst/>
          </a:prstGeom>
          <a:solidFill>
            <a:srgbClr val="CEA05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ounded Rectangle 5"/>
          <p:cNvSpPr/>
          <p:nvPr/>
        </p:nvSpPr>
        <p:spPr>
          <a:xfrm>
            <a:off x="685800" y="5303520"/>
            <a:ext cx="10908792" cy="1234440"/>
          </a:xfrm>
          <a:prstGeom prst="roundRect">
            <a:avLst>
              <a:gd name="adj" fmla="val 6000"/>
            </a:avLst>
          </a:prstGeom>
          <a:solidFill>
            <a:srgbClr val="103A5D"/>
          </a:solidFill>
          <a:ln>
            <a:noFill/>
          </a:ln>
          <a:effectLst/>
        </p:spPr>
        <p:style>
          <a:lnRef idx="1">
            <a:schemeClr val="accent1"/>
          </a:lnRef>
          <a:fillRef idx="3">
            <a:schemeClr val="accent1"/>
          </a:fillRef>
          <a:effectRef idx="2">
            <a:schemeClr val="accent1"/>
          </a:effectRef>
          <a:fontRef idx="minor">
            <a:schemeClr val="lt1"/>
          </a:fontRef>
        </p:style>
        <p:txBody>
          <a:bodyPr wrap="square" lIns="182880" tIns="182880" rIns="182880" bIns="182880" rtlCol="0" anchor="ctr"/>
          <a:lstStyle/>
          <a:p>
            <a:pPr algn="l">
              <a:spcAft>
                <a:spcPts val="400"/>
              </a:spcAft>
            </a:pPr>
            <a:r>
              <a:rPr sz="1300" b="1" i="0">
                <a:solidFill>
                  <a:srgbClr val="CEA052"/>
                </a:solidFill>
                <a:latin typeface="Montserrat"/>
              </a:rPr>
              <a:t>What changed:  </a:t>
            </a:r>
            <a:r>
              <a:rPr sz="1300" b="0" i="0">
                <a:solidFill>
                  <a:srgbClr val="FFFFFF"/>
                </a:solidFill>
                <a:latin typeface="Montserrat"/>
              </a:rPr>
              <a:t>Governance now names the faculty’s role explicitly and separates board, administration, and faculty responsibilities, responding to the “Role of Faculty” feedback.</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sz="2800"/>
              <a:t>Planning and Financial Stability</a:t>
            </a:r>
          </a:p>
        </p:txBody>
      </p:sp>
      <p:sp>
        <p:nvSpPr>
          <p:cNvPr id="3" name="Rounded Rectangle 2"/>
          <p:cNvSpPr/>
          <p:nvPr/>
        </p:nvSpPr>
        <p:spPr>
          <a:xfrm>
            <a:off x="685800" y="2011680"/>
            <a:ext cx="5303520" cy="3108960"/>
          </a:xfrm>
          <a:prstGeom prst="roundRect">
            <a:avLst>
              <a:gd name="adj" fmla="val 6000"/>
            </a:avLst>
          </a:prstGeom>
          <a:solidFill>
            <a:srgbClr val="F3F3F3"/>
          </a:solidFill>
          <a:ln>
            <a:noFill/>
          </a:ln>
          <a:effectLst/>
        </p:spPr>
        <p:style>
          <a:lnRef idx="1">
            <a:schemeClr val="accent1"/>
          </a:lnRef>
          <a:fillRef idx="3">
            <a:schemeClr val="accent1"/>
          </a:fillRef>
          <a:effectRef idx="2">
            <a:schemeClr val="accent1"/>
          </a:effectRef>
          <a:fontRef idx="minor">
            <a:schemeClr val="lt1"/>
          </a:fontRef>
        </p:style>
        <p:txBody>
          <a:bodyPr wrap="square" lIns="137160" tIns="137160" rIns="137160" bIns="137160" rtlCol="0" anchor="t"/>
          <a:lstStyle/>
          <a:p>
            <a:pPr algn="l">
              <a:spcAft>
                <a:spcPts val="200"/>
              </a:spcAft>
            </a:pPr>
            <a:r>
              <a:rPr sz="1100" b="1" i="0" dirty="0">
                <a:solidFill>
                  <a:srgbClr val="5A6B7B"/>
                </a:solidFill>
                <a:latin typeface="Montserrat"/>
              </a:rPr>
              <a:t>JUNE</a:t>
            </a:r>
            <a:r>
              <a:rPr lang="en-US" sz="1100" b="1" i="0" dirty="0">
                <a:solidFill>
                  <a:srgbClr val="5A6B7B"/>
                </a:solidFill>
                <a:latin typeface="Montserrat"/>
              </a:rPr>
              <a:t> </a:t>
            </a:r>
            <a:r>
              <a:rPr sz="1100" b="1" i="0" dirty="0">
                <a:solidFill>
                  <a:srgbClr val="5A6B7B"/>
                </a:solidFill>
                <a:latin typeface="Montserrat"/>
              </a:rPr>
              <a:t>DRAFT</a:t>
            </a:r>
          </a:p>
          <a:p>
            <a:pPr algn="l">
              <a:spcAft>
                <a:spcPts val="800"/>
              </a:spcAft>
            </a:pPr>
            <a:r>
              <a:rPr sz="1500" b="1" i="0" dirty="0">
                <a:solidFill>
                  <a:srgbClr val="103A5D"/>
                </a:solidFill>
                <a:latin typeface="Montserrat"/>
              </a:rPr>
              <a:t>5. Planning  |  6. Financial Planning  |  7. Financial Documents</a:t>
            </a:r>
          </a:p>
          <a:p>
            <a:pPr marL="201168" indent="-201168" algn="l">
              <a:spcAft>
                <a:spcPts val="500"/>
              </a:spcAft>
              <a:buFont typeface="Arial"/>
              <a:buChar char="•"/>
            </a:pPr>
            <a:r>
              <a:rPr sz="1400" b="0" i="0" dirty="0">
                <a:solidFill>
                  <a:srgbClr val="103A5D"/>
                </a:solidFill>
                <a:latin typeface="Montserrat"/>
              </a:rPr>
              <a:t>Planning framed as continuous improvement at strategic and key operational levels</a:t>
            </a:r>
          </a:p>
          <a:p>
            <a:pPr marL="201168" indent="-201168" algn="l">
              <a:spcAft>
                <a:spcPts val="500"/>
              </a:spcAft>
              <a:buFont typeface="Arial"/>
              <a:buChar char="•"/>
            </a:pPr>
            <a:r>
              <a:rPr sz="1400" b="0" i="0" dirty="0">
                <a:solidFill>
                  <a:srgbClr val="103A5D"/>
                </a:solidFill>
                <a:latin typeface="Montserrat"/>
              </a:rPr>
              <a:t>Financial plan covering at least 3 fiscal years, updated annually, approved by the board</a:t>
            </a:r>
          </a:p>
          <a:p>
            <a:pPr marL="201168" indent="-201168" algn="l">
              <a:spcAft>
                <a:spcPts val="500"/>
              </a:spcAft>
              <a:buFont typeface="Arial"/>
              <a:buChar char="•"/>
            </a:pPr>
            <a:r>
              <a:rPr sz="1400" b="0" i="0" dirty="0">
                <a:solidFill>
                  <a:srgbClr val="103A5D"/>
                </a:solidFill>
                <a:latin typeface="Montserrat"/>
              </a:rPr>
              <a:t>Audited financial statements across multiple years (separate standard)</a:t>
            </a:r>
          </a:p>
        </p:txBody>
      </p:sp>
      <p:sp>
        <p:nvSpPr>
          <p:cNvPr id="4" name="Rounded Rectangle 3"/>
          <p:cNvSpPr/>
          <p:nvPr/>
        </p:nvSpPr>
        <p:spPr>
          <a:xfrm>
            <a:off x="6291072" y="2011680"/>
            <a:ext cx="5303520" cy="3108960"/>
          </a:xfrm>
          <a:prstGeom prst="roundRect">
            <a:avLst>
              <a:gd name="adj" fmla="val 6000"/>
            </a:avLst>
          </a:prstGeom>
          <a:solidFill>
            <a:srgbClr val="EEF2F6"/>
          </a:solidFill>
          <a:ln w="15875">
            <a:solidFill>
              <a:srgbClr val="CEA052"/>
            </a:solidFill>
          </a:ln>
          <a:effectLst/>
        </p:spPr>
        <p:style>
          <a:lnRef idx="1">
            <a:schemeClr val="accent1"/>
          </a:lnRef>
          <a:fillRef idx="3">
            <a:schemeClr val="accent1"/>
          </a:fillRef>
          <a:effectRef idx="2">
            <a:schemeClr val="accent1"/>
          </a:effectRef>
          <a:fontRef idx="minor">
            <a:schemeClr val="lt1"/>
          </a:fontRef>
        </p:style>
        <p:txBody>
          <a:bodyPr wrap="square" lIns="137160" tIns="137160" rIns="137160" bIns="137160" rtlCol="0" anchor="t"/>
          <a:lstStyle/>
          <a:p>
            <a:pPr algn="l">
              <a:spcAft>
                <a:spcPts val="200"/>
              </a:spcAft>
            </a:pPr>
            <a:r>
              <a:rPr lang="en-US" sz="1100" b="1" i="0" dirty="0">
                <a:solidFill>
                  <a:srgbClr val="CEA052"/>
                </a:solidFill>
                <a:latin typeface="Montserrat"/>
              </a:rPr>
              <a:t>SEPTEMBER </a:t>
            </a:r>
            <a:r>
              <a:rPr sz="1100" b="1" i="0" dirty="0">
                <a:solidFill>
                  <a:srgbClr val="CEA052"/>
                </a:solidFill>
                <a:latin typeface="Montserrat"/>
              </a:rPr>
              <a:t>PUBLIC REVIEW DRAFT</a:t>
            </a:r>
          </a:p>
          <a:p>
            <a:pPr algn="l">
              <a:spcAft>
                <a:spcPts val="800"/>
              </a:spcAft>
            </a:pPr>
            <a:r>
              <a:rPr sz="1500" b="1" i="0" dirty="0">
                <a:solidFill>
                  <a:srgbClr val="103A5D"/>
                </a:solidFill>
                <a:latin typeface="Montserrat"/>
              </a:rPr>
              <a:t>5. Sound Institutional Planning  |  6. Financial Stability</a:t>
            </a:r>
          </a:p>
          <a:p>
            <a:pPr marL="201168" indent="-201168" algn="l">
              <a:spcAft>
                <a:spcPts val="500"/>
              </a:spcAft>
              <a:buFont typeface="Arial"/>
              <a:buChar char="•"/>
            </a:pPr>
            <a:r>
              <a:rPr sz="1400" b="0" i="0" dirty="0">
                <a:solidFill>
                  <a:srgbClr val="103A5D"/>
                </a:solidFill>
                <a:latin typeface="Montserrat"/>
              </a:rPr>
              <a:t>Multi-year, data-informed planning for long-term sustainability, with an approved plan</a:t>
            </a:r>
          </a:p>
          <a:p>
            <a:pPr marL="201168" indent="-201168" algn="l">
              <a:spcAft>
                <a:spcPts val="500"/>
              </a:spcAft>
              <a:buFont typeface="Arial"/>
              <a:buChar char="•"/>
            </a:pPr>
            <a:r>
              <a:rPr sz="1400" b="0" i="0" dirty="0">
                <a:solidFill>
                  <a:srgbClr val="103A5D"/>
                </a:solidFill>
                <a:latin typeface="Montserrat"/>
              </a:rPr>
              <a:t>Plan must connect deliberately to a financial plan with realistic revenue and expense assumptions</a:t>
            </a:r>
          </a:p>
          <a:p>
            <a:pPr marL="201168" indent="-201168" algn="l">
              <a:spcAft>
                <a:spcPts val="500"/>
              </a:spcAft>
              <a:buFont typeface="Arial"/>
              <a:buChar char="•"/>
            </a:pPr>
            <a:r>
              <a:rPr sz="1400" b="0" i="0" dirty="0">
                <a:solidFill>
                  <a:srgbClr val="103A5D"/>
                </a:solidFill>
                <a:latin typeface="Montserrat"/>
              </a:rPr>
              <a:t>Audited or independently reviewed statements, sound budgeting, and financial controls</a:t>
            </a:r>
          </a:p>
        </p:txBody>
      </p:sp>
      <p:sp>
        <p:nvSpPr>
          <p:cNvPr id="5" name="Right Arrow 4"/>
          <p:cNvSpPr/>
          <p:nvPr/>
        </p:nvSpPr>
        <p:spPr>
          <a:xfrm>
            <a:off x="6007607" y="3401568"/>
            <a:ext cx="265176" cy="329184"/>
          </a:xfrm>
          <a:prstGeom prst="rightArrow">
            <a:avLst/>
          </a:prstGeom>
          <a:solidFill>
            <a:srgbClr val="CEA05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ounded Rectangle 5"/>
          <p:cNvSpPr/>
          <p:nvPr/>
        </p:nvSpPr>
        <p:spPr>
          <a:xfrm>
            <a:off x="685800" y="5303520"/>
            <a:ext cx="10908792" cy="1234440"/>
          </a:xfrm>
          <a:prstGeom prst="roundRect">
            <a:avLst>
              <a:gd name="adj" fmla="val 6000"/>
            </a:avLst>
          </a:prstGeom>
          <a:solidFill>
            <a:srgbClr val="103A5D"/>
          </a:solidFill>
          <a:ln>
            <a:noFill/>
          </a:ln>
          <a:effectLst/>
        </p:spPr>
        <p:style>
          <a:lnRef idx="1">
            <a:schemeClr val="accent1"/>
          </a:lnRef>
          <a:fillRef idx="3">
            <a:schemeClr val="accent1"/>
          </a:fillRef>
          <a:effectRef idx="2">
            <a:schemeClr val="accent1"/>
          </a:effectRef>
          <a:fontRef idx="minor">
            <a:schemeClr val="lt1"/>
          </a:fontRef>
        </p:style>
        <p:txBody>
          <a:bodyPr wrap="square" lIns="182880" tIns="182880" rIns="182880" bIns="182880" rtlCol="0" anchor="ctr"/>
          <a:lstStyle/>
          <a:p>
            <a:pPr algn="l">
              <a:spcAft>
                <a:spcPts val="400"/>
              </a:spcAft>
            </a:pPr>
            <a:r>
              <a:rPr sz="1300" b="1" i="0" dirty="0">
                <a:solidFill>
                  <a:srgbClr val="CEA052"/>
                </a:solidFill>
                <a:latin typeface="Montserrat"/>
              </a:rPr>
              <a:t>What changed:  </a:t>
            </a:r>
            <a:r>
              <a:rPr sz="1300" b="0" i="0" dirty="0">
                <a:solidFill>
                  <a:srgbClr val="FFFFFF"/>
                </a:solidFill>
                <a:latin typeface="Montserrat"/>
              </a:rPr>
              <a:t>Three standards become two. The prescriptive 3-year, annually updated, board-approved financial plan is gone; financial planning now lives inside institutional planning.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sz="2800"/>
              <a:t>Curriculum and Program Content</a:t>
            </a:r>
          </a:p>
        </p:txBody>
      </p:sp>
      <p:sp>
        <p:nvSpPr>
          <p:cNvPr id="3" name="Rounded Rectangle 2"/>
          <p:cNvSpPr/>
          <p:nvPr/>
        </p:nvSpPr>
        <p:spPr>
          <a:xfrm>
            <a:off x="685800" y="2011680"/>
            <a:ext cx="5303520" cy="3108960"/>
          </a:xfrm>
          <a:prstGeom prst="roundRect">
            <a:avLst>
              <a:gd name="adj" fmla="val 6000"/>
            </a:avLst>
          </a:prstGeom>
          <a:solidFill>
            <a:srgbClr val="F3F3F3"/>
          </a:solidFill>
          <a:ln>
            <a:noFill/>
          </a:ln>
          <a:effectLst/>
        </p:spPr>
        <p:style>
          <a:lnRef idx="1">
            <a:schemeClr val="accent1"/>
          </a:lnRef>
          <a:fillRef idx="3">
            <a:schemeClr val="accent1"/>
          </a:fillRef>
          <a:effectRef idx="2">
            <a:schemeClr val="accent1"/>
          </a:effectRef>
          <a:fontRef idx="minor">
            <a:schemeClr val="lt1"/>
          </a:fontRef>
        </p:style>
        <p:txBody>
          <a:bodyPr wrap="square" lIns="137160" tIns="137160" rIns="137160" bIns="137160" rtlCol="0" anchor="t"/>
          <a:lstStyle/>
          <a:p>
            <a:pPr algn="l">
              <a:spcAft>
                <a:spcPts val="200"/>
              </a:spcAft>
            </a:pPr>
            <a:r>
              <a:rPr sz="1100" b="1" i="0" dirty="0">
                <a:solidFill>
                  <a:srgbClr val="5A6B7B"/>
                </a:solidFill>
                <a:latin typeface="Montserrat"/>
              </a:rPr>
              <a:t>JUNE DRAFT</a:t>
            </a:r>
          </a:p>
          <a:p>
            <a:pPr algn="l">
              <a:spcAft>
                <a:spcPts val="800"/>
              </a:spcAft>
            </a:pPr>
            <a:r>
              <a:rPr sz="1500" b="1" i="0" dirty="0">
                <a:solidFill>
                  <a:srgbClr val="103A5D"/>
                </a:solidFill>
                <a:latin typeface="Montserrat"/>
              </a:rPr>
              <a:t>10. Gen Ed  |  11. Program Content  |  12. Post-</a:t>
            </a:r>
            <a:r>
              <a:rPr sz="1500" b="1" i="0" dirty="0" err="1">
                <a:solidFill>
                  <a:srgbClr val="103A5D"/>
                </a:solidFill>
                <a:latin typeface="Montserrat"/>
              </a:rPr>
              <a:t>Bacc</a:t>
            </a:r>
            <a:r>
              <a:rPr sz="1500" b="1" i="0" dirty="0">
                <a:solidFill>
                  <a:srgbClr val="103A5D"/>
                </a:solidFill>
                <a:latin typeface="Montserrat"/>
              </a:rPr>
              <a:t>  |  13. Workforce</a:t>
            </a:r>
          </a:p>
          <a:p>
            <a:pPr marL="201168" indent="-201168" algn="l">
              <a:spcAft>
                <a:spcPts val="500"/>
              </a:spcAft>
              <a:buFont typeface="Arial"/>
              <a:buChar char="•"/>
            </a:pPr>
            <a:r>
              <a:rPr sz="1400" b="0" i="0" dirty="0">
                <a:solidFill>
                  <a:srgbClr val="103A5D"/>
                </a:solidFill>
                <a:latin typeface="Montserrat"/>
              </a:rPr>
              <a:t>Gen ed supports lifelong learning, citizenship, “and/or” future employment</a:t>
            </a:r>
          </a:p>
          <a:p>
            <a:pPr marL="201168" indent="-201168" algn="l">
              <a:spcAft>
                <a:spcPts val="500"/>
              </a:spcAft>
              <a:buFont typeface="Arial"/>
              <a:buChar char="•"/>
            </a:pPr>
            <a:r>
              <a:rPr sz="1400" b="0" i="0" dirty="0">
                <a:solidFill>
                  <a:srgbClr val="103A5D"/>
                </a:solidFill>
                <a:latin typeface="Montserrat"/>
              </a:rPr>
              <a:t>Separate post-baccalaureate standard: literature of the discipline; research and/or practice and training</a:t>
            </a:r>
          </a:p>
          <a:p>
            <a:pPr marL="201168" indent="-201168" algn="l">
              <a:spcAft>
                <a:spcPts val="500"/>
              </a:spcAft>
              <a:buFont typeface="Arial"/>
              <a:buChar char="•"/>
            </a:pPr>
            <a:r>
              <a:rPr sz="1400" b="0" i="0" dirty="0">
                <a:solidFill>
                  <a:srgbClr val="103A5D"/>
                </a:solidFill>
                <a:latin typeface="Montserrat"/>
              </a:rPr>
              <a:t>Workforce: a process to review programs against industry standards</a:t>
            </a:r>
          </a:p>
        </p:txBody>
      </p:sp>
      <p:sp>
        <p:nvSpPr>
          <p:cNvPr id="4" name="Rounded Rectangle 3"/>
          <p:cNvSpPr/>
          <p:nvPr/>
        </p:nvSpPr>
        <p:spPr>
          <a:xfrm>
            <a:off x="6291072" y="2011680"/>
            <a:ext cx="5303520" cy="3108960"/>
          </a:xfrm>
          <a:prstGeom prst="roundRect">
            <a:avLst>
              <a:gd name="adj" fmla="val 6000"/>
            </a:avLst>
          </a:prstGeom>
          <a:solidFill>
            <a:srgbClr val="EEF2F6"/>
          </a:solidFill>
          <a:ln w="15875">
            <a:solidFill>
              <a:srgbClr val="CEA052"/>
            </a:solidFill>
          </a:ln>
          <a:effectLst/>
        </p:spPr>
        <p:style>
          <a:lnRef idx="1">
            <a:schemeClr val="accent1"/>
          </a:lnRef>
          <a:fillRef idx="3">
            <a:schemeClr val="accent1"/>
          </a:fillRef>
          <a:effectRef idx="2">
            <a:schemeClr val="accent1"/>
          </a:effectRef>
          <a:fontRef idx="minor">
            <a:schemeClr val="lt1"/>
          </a:fontRef>
        </p:style>
        <p:txBody>
          <a:bodyPr wrap="square" lIns="137160" tIns="137160" rIns="137160" bIns="137160" rtlCol="0" anchor="t"/>
          <a:lstStyle/>
          <a:p>
            <a:pPr algn="l">
              <a:spcAft>
                <a:spcPts val="200"/>
              </a:spcAft>
            </a:pPr>
            <a:r>
              <a:rPr lang="en-US" sz="1100" b="1" i="0" dirty="0">
                <a:solidFill>
                  <a:srgbClr val="CEA052"/>
                </a:solidFill>
                <a:latin typeface="Montserrat"/>
              </a:rPr>
              <a:t>SEPTEMBER </a:t>
            </a:r>
            <a:r>
              <a:rPr sz="1100" b="1" i="0" dirty="0">
                <a:solidFill>
                  <a:srgbClr val="CEA052"/>
                </a:solidFill>
                <a:latin typeface="Montserrat"/>
              </a:rPr>
              <a:t>PUBLIC REVIEW DRAFT</a:t>
            </a:r>
          </a:p>
          <a:p>
            <a:pPr algn="l">
              <a:spcAft>
                <a:spcPts val="800"/>
              </a:spcAft>
            </a:pPr>
            <a:r>
              <a:rPr sz="1500" b="1" i="0" dirty="0">
                <a:solidFill>
                  <a:srgbClr val="103A5D"/>
                </a:solidFill>
                <a:latin typeface="Montserrat"/>
              </a:rPr>
              <a:t>9. Gen Ed  |  10. Academic Program Content  |  11. Workforce</a:t>
            </a:r>
          </a:p>
          <a:p>
            <a:pPr marL="201168" indent="-201168" algn="l">
              <a:spcAft>
                <a:spcPts val="500"/>
              </a:spcAft>
              <a:buFont typeface="Arial"/>
              <a:buChar char="•"/>
            </a:pPr>
            <a:r>
              <a:rPr sz="1400" b="0" i="0" dirty="0">
                <a:solidFill>
                  <a:srgbClr val="103A5D"/>
                </a:solidFill>
                <a:latin typeface="Montserrat"/>
              </a:rPr>
              <a:t>Gen ed must address all of these (“and”), adding career adaptability</a:t>
            </a:r>
          </a:p>
          <a:p>
            <a:pPr marL="201168" indent="-201168" algn="l">
              <a:spcAft>
                <a:spcPts val="500"/>
              </a:spcAft>
              <a:buFont typeface="Arial"/>
              <a:buChar char="•"/>
            </a:pPr>
            <a:r>
              <a:rPr sz="1400" b="0" i="0" dirty="0">
                <a:solidFill>
                  <a:srgbClr val="103A5D"/>
                </a:solidFill>
                <a:latin typeface="Montserrat"/>
              </a:rPr>
              <a:t>Program content and post-</a:t>
            </a:r>
            <a:r>
              <a:rPr sz="1400" b="0" i="0" dirty="0" err="1">
                <a:solidFill>
                  <a:srgbClr val="103A5D"/>
                </a:solidFill>
                <a:latin typeface="Montserrat"/>
              </a:rPr>
              <a:t>bacc</a:t>
            </a:r>
            <a:r>
              <a:rPr sz="1400" b="0" i="0" dirty="0">
                <a:solidFill>
                  <a:srgbClr val="103A5D"/>
                </a:solidFill>
                <a:latin typeface="Montserrat"/>
              </a:rPr>
              <a:t> merged; new (e) programs designed and revised with faculty input</a:t>
            </a:r>
          </a:p>
          <a:p>
            <a:pPr marL="201168" indent="-201168" algn="l">
              <a:spcAft>
                <a:spcPts val="500"/>
              </a:spcAft>
              <a:buFont typeface="Arial"/>
              <a:buChar char="•"/>
            </a:pPr>
            <a:r>
              <a:rPr sz="1400" b="0" i="0" dirty="0">
                <a:solidFill>
                  <a:srgbClr val="103A5D"/>
                </a:solidFill>
                <a:latin typeface="Montserrat"/>
              </a:rPr>
              <a:t>Workforce adds (b): use the review to inform the curriculum</a:t>
            </a:r>
          </a:p>
        </p:txBody>
      </p:sp>
      <p:sp>
        <p:nvSpPr>
          <p:cNvPr id="5" name="Right Arrow 4"/>
          <p:cNvSpPr/>
          <p:nvPr/>
        </p:nvSpPr>
        <p:spPr>
          <a:xfrm>
            <a:off x="6007607" y="3401568"/>
            <a:ext cx="265176" cy="329184"/>
          </a:xfrm>
          <a:prstGeom prst="rightArrow">
            <a:avLst/>
          </a:prstGeom>
          <a:solidFill>
            <a:srgbClr val="CEA05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ounded Rectangle 5"/>
          <p:cNvSpPr/>
          <p:nvPr/>
        </p:nvSpPr>
        <p:spPr>
          <a:xfrm>
            <a:off x="685800" y="5303520"/>
            <a:ext cx="10908792" cy="1234440"/>
          </a:xfrm>
          <a:prstGeom prst="roundRect">
            <a:avLst>
              <a:gd name="adj" fmla="val 6000"/>
            </a:avLst>
          </a:prstGeom>
          <a:solidFill>
            <a:srgbClr val="103A5D"/>
          </a:solidFill>
          <a:ln>
            <a:noFill/>
          </a:ln>
          <a:effectLst/>
        </p:spPr>
        <p:style>
          <a:lnRef idx="1">
            <a:schemeClr val="accent1"/>
          </a:lnRef>
          <a:fillRef idx="3">
            <a:schemeClr val="accent1"/>
          </a:fillRef>
          <a:effectRef idx="2">
            <a:schemeClr val="accent1"/>
          </a:effectRef>
          <a:fontRef idx="minor">
            <a:schemeClr val="lt1"/>
          </a:fontRef>
        </p:style>
        <p:txBody>
          <a:bodyPr wrap="square" lIns="182880" tIns="182880" rIns="182880" bIns="182880" rtlCol="0" anchor="ctr"/>
          <a:lstStyle/>
          <a:p>
            <a:pPr algn="l">
              <a:spcAft>
                <a:spcPts val="400"/>
              </a:spcAft>
            </a:pPr>
            <a:r>
              <a:rPr sz="1300" b="1" i="0" dirty="0">
                <a:solidFill>
                  <a:srgbClr val="CEA052"/>
                </a:solidFill>
                <a:latin typeface="Montserrat"/>
              </a:rPr>
              <a:t>What changed:  </a:t>
            </a:r>
            <a:r>
              <a:rPr sz="1300" b="0" i="0" dirty="0">
                <a:solidFill>
                  <a:srgbClr val="FFFFFF"/>
                </a:solidFill>
                <a:latin typeface="Montserrat"/>
              </a:rPr>
              <a:t>Verbs matter: “and/or” became “and.” Graduate rigor is now part of program content, and the explicit literature and research expectations were dropped.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sz="2800"/>
              <a:t>Assessment of Student Learning</a:t>
            </a:r>
          </a:p>
        </p:txBody>
      </p:sp>
      <p:sp>
        <p:nvSpPr>
          <p:cNvPr id="3" name="Rounded Rectangle 2"/>
          <p:cNvSpPr/>
          <p:nvPr/>
        </p:nvSpPr>
        <p:spPr>
          <a:xfrm>
            <a:off x="685800" y="2011680"/>
            <a:ext cx="5303520" cy="3108960"/>
          </a:xfrm>
          <a:prstGeom prst="roundRect">
            <a:avLst>
              <a:gd name="adj" fmla="val 6000"/>
            </a:avLst>
          </a:prstGeom>
          <a:solidFill>
            <a:srgbClr val="F3F3F3"/>
          </a:solidFill>
          <a:ln>
            <a:noFill/>
          </a:ln>
          <a:effectLst/>
        </p:spPr>
        <p:style>
          <a:lnRef idx="1">
            <a:schemeClr val="accent1"/>
          </a:lnRef>
          <a:fillRef idx="3">
            <a:schemeClr val="accent1"/>
          </a:fillRef>
          <a:effectRef idx="2">
            <a:schemeClr val="accent1"/>
          </a:effectRef>
          <a:fontRef idx="minor">
            <a:schemeClr val="lt1"/>
          </a:fontRef>
        </p:style>
        <p:txBody>
          <a:bodyPr wrap="square" lIns="137160" tIns="137160" rIns="137160" bIns="137160" rtlCol="0" anchor="t"/>
          <a:lstStyle/>
          <a:p>
            <a:pPr algn="l">
              <a:spcAft>
                <a:spcPts val="200"/>
              </a:spcAft>
            </a:pPr>
            <a:r>
              <a:rPr sz="1100" b="1" i="0" dirty="0">
                <a:solidFill>
                  <a:srgbClr val="5A6B7B"/>
                </a:solidFill>
                <a:latin typeface="Montserrat"/>
              </a:rPr>
              <a:t>JUNE DRAFT</a:t>
            </a:r>
          </a:p>
          <a:p>
            <a:pPr algn="l">
              <a:spcAft>
                <a:spcPts val="800"/>
              </a:spcAft>
            </a:pPr>
            <a:r>
              <a:rPr sz="1500" b="1" i="0" dirty="0">
                <a:solidFill>
                  <a:srgbClr val="103A5D"/>
                </a:solidFill>
                <a:latin typeface="Montserrat"/>
              </a:rPr>
              <a:t>17. Assessment of Student Learning</a:t>
            </a:r>
          </a:p>
          <a:p>
            <a:pPr marL="201168" indent="-201168" algn="l">
              <a:spcAft>
                <a:spcPts val="500"/>
              </a:spcAft>
              <a:buFont typeface="Arial"/>
              <a:buChar char="•"/>
            </a:pPr>
            <a:r>
              <a:rPr sz="1400" b="0" i="0" dirty="0">
                <a:solidFill>
                  <a:srgbClr val="103A5D"/>
                </a:solidFill>
                <a:latin typeface="Montserrat"/>
              </a:rPr>
              <a:t>Continuous improvement through direct and indirect measures</a:t>
            </a:r>
          </a:p>
          <a:p>
            <a:pPr marL="201168" indent="-201168" algn="l">
              <a:spcAft>
                <a:spcPts val="500"/>
              </a:spcAft>
              <a:buFont typeface="Arial"/>
              <a:buChar char="•"/>
            </a:pPr>
            <a:r>
              <a:rPr sz="1400" b="0" i="0" dirty="0">
                <a:solidFill>
                  <a:srgbClr val="103A5D"/>
                </a:solidFill>
                <a:latin typeface="Montserrat"/>
              </a:rPr>
              <a:t>(a) Establish program outcomes, including general education</a:t>
            </a:r>
          </a:p>
          <a:p>
            <a:pPr marL="201168" indent="-201168" algn="l">
              <a:spcAft>
                <a:spcPts val="500"/>
              </a:spcAft>
              <a:buFont typeface="Arial"/>
              <a:buChar char="•"/>
            </a:pPr>
            <a:r>
              <a:rPr sz="1400" b="0" i="0" dirty="0">
                <a:solidFill>
                  <a:srgbClr val="103A5D"/>
                </a:solidFill>
                <a:latin typeface="Montserrat"/>
              </a:rPr>
              <a:t>(b) Collect data, (c) analyze it, (d) use findings to improve each program</a:t>
            </a:r>
          </a:p>
        </p:txBody>
      </p:sp>
      <p:sp>
        <p:nvSpPr>
          <p:cNvPr id="4" name="Rounded Rectangle 3"/>
          <p:cNvSpPr/>
          <p:nvPr/>
        </p:nvSpPr>
        <p:spPr>
          <a:xfrm>
            <a:off x="6291072" y="2011680"/>
            <a:ext cx="5303520" cy="3108960"/>
          </a:xfrm>
          <a:prstGeom prst="roundRect">
            <a:avLst>
              <a:gd name="adj" fmla="val 6000"/>
            </a:avLst>
          </a:prstGeom>
          <a:solidFill>
            <a:srgbClr val="EEF2F6"/>
          </a:solidFill>
          <a:ln w="15875">
            <a:solidFill>
              <a:srgbClr val="CEA052"/>
            </a:solidFill>
          </a:ln>
          <a:effectLst/>
        </p:spPr>
        <p:style>
          <a:lnRef idx="1">
            <a:schemeClr val="accent1"/>
          </a:lnRef>
          <a:fillRef idx="3">
            <a:schemeClr val="accent1"/>
          </a:fillRef>
          <a:effectRef idx="2">
            <a:schemeClr val="accent1"/>
          </a:effectRef>
          <a:fontRef idx="minor">
            <a:schemeClr val="lt1"/>
          </a:fontRef>
        </p:style>
        <p:txBody>
          <a:bodyPr wrap="square" lIns="137160" tIns="137160" rIns="137160" bIns="137160" rtlCol="0" anchor="t"/>
          <a:lstStyle/>
          <a:p>
            <a:pPr algn="l">
              <a:spcAft>
                <a:spcPts val="200"/>
              </a:spcAft>
            </a:pPr>
            <a:r>
              <a:rPr lang="en-US" sz="1100" b="1" i="0" dirty="0">
                <a:solidFill>
                  <a:srgbClr val="CEA052"/>
                </a:solidFill>
                <a:latin typeface="Montserrat"/>
              </a:rPr>
              <a:t>SEPTEMBER </a:t>
            </a:r>
            <a:r>
              <a:rPr sz="1100" b="1" i="0" dirty="0">
                <a:solidFill>
                  <a:srgbClr val="CEA052"/>
                </a:solidFill>
                <a:latin typeface="Montserrat"/>
              </a:rPr>
              <a:t>PUBLIC REVIEW DRAFT</a:t>
            </a:r>
          </a:p>
          <a:p>
            <a:pPr algn="l">
              <a:spcAft>
                <a:spcPts val="800"/>
              </a:spcAft>
            </a:pPr>
            <a:r>
              <a:rPr sz="1500" b="1" i="0" dirty="0">
                <a:solidFill>
                  <a:srgbClr val="103A5D"/>
                </a:solidFill>
                <a:latin typeface="Montserrat"/>
              </a:rPr>
              <a:t>15. Assessment of Student Learning Outcomes</a:t>
            </a:r>
          </a:p>
          <a:p>
            <a:pPr marL="201168" indent="-201168" algn="l">
              <a:spcAft>
                <a:spcPts val="500"/>
              </a:spcAft>
              <a:buFont typeface="Arial"/>
              <a:buChar char="•"/>
            </a:pPr>
            <a:r>
              <a:rPr sz="1400" b="0" i="0" dirty="0">
                <a:solidFill>
                  <a:srgbClr val="103A5D"/>
                </a:solidFill>
                <a:latin typeface="Montserrat"/>
              </a:rPr>
              <a:t>(a) Specific, measurable outcomes for each educational program</a:t>
            </a:r>
          </a:p>
          <a:p>
            <a:pPr marL="201168" indent="-201168" algn="l">
              <a:spcAft>
                <a:spcPts val="500"/>
              </a:spcAft>
              <a:buFont typeface="Arial"/>
              <a:buChar char="•"/>
            </a:pPr>
            <a:r>
              <a:rPr sz="1400" b="0" i="0" dirty="0">
                <a:solidFill>
                  <a:srgbClr val="103A5D"/>
                </a:solidFill>
                <a:latin typeface="Montserrat"/>
              </a:rPr>
              <a:t>(b) Periodic review so outcomes stay current and aligned with professional and licensure standards</a:t>
            </a:r>
          </a:p>
          <a:p>
            <a:pPr marL="201168" indent="-201168" algn="l">
              <a:spcAft>
                <a:spcPts val="500"/>
              </a:spcAft>
              <a:buFont typeface="Arial"/>
              <a:buChar char="•"/>
            </a:pPr>
            <a:r>
              <a:rPr sz="1400" b="0" i="0" dirty="0">
                <a:solidFill>
                  <a:srgbClr val="103A5D"/>
                </a:solidFill>
                <a:latin typeface="Montserrat"/>
              </a:rPr>
              <a:t>(c) Provide examples of the processes used to judge whether students achieve outcomes</a:t>
            </a:r>
          </a:p>
        </p:txBody>
      </p:sp>
      <p:sp>
        <p:nvSpPr>
          <p:cNvPr id="5" name="Right Arrow 4"/>
          <p:cNvSpPr/>
          <p:nvPr/>
        </p:nvSpPr>
        <p:spPr>
          <a:xfrm>
            <a:off x="6007607" y="3401568"/>
            <a:ext cx="265176" cy="329184"/>
          </a:xfrm>
          <a:prstGeom prst="rightArrow">
            <a:avLst/>
          </a:prstGeom>
          <a:solidFill>
            <a:srgbClr val="CEA05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ounded Rectangle 5"/>
          <p:cNvSpPr/>
          <p:nvPr/>
        </p:nvSpPr>
        <p:spPr>
          <a:xfrm>
            <a:off x="685800" y="5303520"/>
            <a:ext cx="10908792" cy="1234440"/>
          </a:xfrm>
          <a:prstGeom prst="roundRect">
            <a:avLst>
              <a:gd name="adj" fmla="val 6000"/>
            </a:avLst>
          </a:prstGeom>
          <a:solidFill>
            <a:srgbClr val="103A5D"/>
          </a:solidFill>
          <a:ln>
            <a:noFill/>
          </a:ln>
          <a:effectLst/>
        </p:spPr>
        <p:style>
          <a:lnRef idx="1">
            <a:schemeClr val="accent1"/>
          </a:lnRef>
          <a:fillRef idx="3">
            <a:schemeClr val="accent1"/>
          </a:fillRef>
          <a:effectRef idx="2">
            <a:schemeClr val="accent1"/>
          </a:effectRef>
          <a:fontRef idx="minor">
            <a:schemeClr val="lt1"/>
          </a:fontRef>
        </p:style>
        <p:txBody>
          <a:bodyPr wrap="square" lIns="182880" tIns="182880" rIns="182880" bIns="182880" rtlCol="0" anchor="ctr"/>
          <a:lstStyle/>
          <a:p>
            <a:pPr algn="l">
              <a:spcAft>
                <a:spcPts val="400"/>
              </a:spcAft>
            </a:pPr>
            <a:r>
              <a:rPr sz="1300" b="1" i="0" dirty="0">
                <a:solidFill>
                  <a:srgbClr val="CEA052"/>
                </a:solidFill>
                <a:latin typeface="Montserrat"/>
              </a:rPr>
              <a:t>What changed:  </a:t>
            </a:r>
            <a:r>
              <a:rPr sz="1300" b="0" i="0" dirty="0">
                <a:solidFill>
                  <a:srgbClr val="FFFFFF"/>
                </a:solidFill>
                <a:latin typeface="Montserrat"/>
              </a:rPr>
              <a:t>The focus moves from a prescribed collect-analyze-improve cycle to well-defined, current outcomes and examples of evidence. “Use of results” and gen ed inclusion are no longer stated.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sz="2800"/>
              <a:t>Faculty Standards</a:t>
            </a:r>
          </a:p>
        </p:txBody>
      </p:sp>
      <p:sp>
        <p:nvSpPr>
          <p:cNvPr id="3" name="Rounded Rectangle 2"/>
          <p:cNvSpPr/>
          <p:nvPr/>
        </p:nvSpPr>
        <p:spPr>
          <a:xfrm>
            <a:off x="685800" y="2011680"/>
            <a:ext cx="5303520" cy="3108960"/>
          </a:xfrm>
          <a:prstGeom prst="roundRect">
            <a:avLst>
              <a:gd name="adj" fmla="val 6000"/>
            </a:avLst>
          </a:prstGeom>
          <a:solidFill>
            <a:srgbClr val="F3F3F3"/>
          </a:solidFill>
          <a:ln>
            <a:noFill/>
          </a:ln>
          <a:effectLst/>
        </p:spPr>
        <p:style>
          <a:lnRef idx="1">
            <a:schemeClr val="accent1"/>
          </a:lnRef>
          <a:fillRef idx="3">
            <a:schemeClr val="accent1"/>
          </a:fillRef>
          <a:effectRef idx="2">
            <a:schemeClr val="accent1"/>
          </a:effectRef>
          <a:fontRef idx="minor">
            <a:schemeClr val="lt1"/>
          </a:fontRef>
        </p:style>
        <p:txBody>
          <a:bodyPr wrap="square" lIns="137160" tIns="137160" rIns="137160" bIns="137160" rtlCol="0" anchor="t"/>
          <a:lstStyle/>
          <a:p>
            <a:pPr algn="l">
              <a:spcAft>
                <a:spcPts val="200"/>
              </a:spcAft>
            </a:pPr>
            <a:r>
              <a:rPr sz="1100" b="1" i="0" dirty="0">
                <a:solidFill>
                  <a:srgbClr val="5A6B7B"/>
                </a:solidFill>
                <a:latin typeface="Montserrat"/>
              </a:rPr>
              <a:t>JUNE DRAFT</a:t>
            </a:r>
          </a:p>
          <a:p>
            <a:pPr algn="l">
              <a:spcAft>
                <a:spcPts val="800"/>
              </a:spcAft>
            </a:pPr>
            <a:r>
              <a:rPr sz="1500" b="1" i="0" dirty="0">
                <a:solidFill>
                  <a:srgbClr val="103A5D"/>
                </a:solidFill>
                <a:latin typeface="Montserrat"/>
              </a:rPr>
              <a:t>21. Faculty Qualifications  |  22. Freedom of Inquiry</a:t>
            </a:r>
          </a:p>
          <a:p>
            <a:pPr marL="201168" indent="-201168" algn="l">
              <a:spcAft>
                <a:spcPts val="500"/>
              </a:spcAft>
              <a:buFont typeface="Arial"/>
              <a:buChar char="•"/>
            </a:pPr>
            <a:r>
              <a:rPr sz="1400" b="0" i="0" dirty="0">
                <a:solidFill>
                  <a:srgbClr val="103A5D"/>
                </a:solidFill>
                <a:latin typeface="Montserrat"/>
              </a:rPr>
              <a:t>Policies and procedures for approving faculty qualifications</a:t>
            </a:r>
          </a:p>
          <a:p>
            <a:pPr marL="201168" indent="-201168" algn="l">
              <a:spcAft>
                <a:spcPts val="500"/>
              </a:spcAft>
              <a:buFont typeface="Arial"/>
              <a:buChar char="•"/>
            </a:pPr>
            <a:r>
              <a:rPr sz="1400" b="0" i="0" dirty="0">
                <a:solidFill>
                  <a:srgbClr val="103A5D"/>
                </a:solidFill>
                <a:latin typeface="Montserrat"/>
              </a:rPr>
              <a:t>Documented rationale for exceptions to policy</a:t>
            </a:r>
          </a:p>
          <a:p>
            <a:pPr marL="201168" indent="-201168" algn="l">
              <a:spcAft>
                <a:spcPts val="500"/>
              </a:spcAft>
              <a:buFont typeface="Arial"/>
              <a:buChar char="•"/>
            </a:pPr>
            <a:r>
              <a:rPr sz="1400" b="0" i="0" dirty="0">
                <a:solidFill>
                  <a:srgbClr val="103A5D"/>
                </a:solidFill>
                <a:latin typeface="Montserrat"/>
              </a:rPr>
              <a:t>Freedom of Inquiry: protect “free inquiry and intellectual autonomy”</a:t>
            </a:r>
          </a:p>
        </p:txBody>
      </p:sp>
      <p:sp>
        <p:nvSpPr>
          <p:cNvPr id="4" name="Rounded Rectangle 3"/>
          <p:cNvSpPr/>
          <p:nvPr/>
        </p:nvSpPr>
        <p:spPr>
          <a:xfrm>
            <a:off x="6291072" y="2011680"/>
            <a:ext cx="5303520" cy="3108960"/>
          </a:xfrm>
          <a:prstGeom prst="roundRect">
            <a:avLst>
              <a:gd name="adj" fmla="val 6000"/>
            </a:avLst>
          </a:prstGeom>
          <a:solidFill>
            <a:srgbClr val="EEF2F6"/>
          </a:solidFill>
          <a:ln w="15875">
            <a:solidFill>
              <a:srgbClr val="CEA052"/>
            </a:solidFill>
          </a:ln>
          <a:effectLst/>
        </p:spPr>
        <p:style>
          <a:lnRef idx="1">
            <a:schemeClr val="accent1"/>
          </a:lnRef>
          <a:fillRef idx="3">
            <a:schemeClr val="accent1"/>
          </a:fillRef>
          <a:effectRef idx="2">
            <a:schemeClr val="accent1"/>
          </a:effectRef>
          <a:fontRef idx="minor">
            <a:schemeClr val="lt1"/>
          </a:fontRef>
        </p:style>
        <p:txBody>
          <a:bodyPr wrap="square" lIns="137160" tIns="137160" rIns="137160" bIns="137160" rtlCol="0" anchor="t"/>
          <a:lstStyle/>
          <a:p>
            <a:pPr algn="l">
              <a:spcAft>
                <a:spcPts val="200"/>
              </a:spcAft>
            </a:pPr>
            <a:r>
              <a:rPr lang="en-US" sz="1100" b="1" i="0" dirty="0">
                <a:solidFill>
                  <a:srgbClr val="CEA052"/>
                </a:solidFill>
                <a:latin typeface="Montserrat"/>
              </a:rPr>
              <a:t>SEPTEMBER </a:t>
            </a:r>
            <a:r>
              <a:rPr sz="1100" b="1" i="0" dirty="0">
                <a:solidFill>
                  <a:srgbClr val="CEA052"/>
                </a:solidFill>
                <a:latin typeface="Montserrat"/>
              </a:rPr>
              <a:t>PUBLIC REVIEW DRAFT</a:t>
            </a:r>
          </a:p>
          <a:p>
            <a:pPr algn="l">
              <a:spcAft>
                <a:spcPts val="800"/>
              </a:spcAft>
            </a:pPr>
            <a:r>
              <a:rPr sz="1500" b="1" i="0" dirty="0">
                <a:solidFill>
                  <a:srgbClr val="103A5D"/>
                </a:solidFill>
                <a:latin typeface="Montserrat"/>
              </a:rPr>
              <a:t>20. Qualifications and Evaluation  |  21. Academic Freedom</a:t>
            </a:r>
          </a:p>
          <a:p>
            <a:pPr marL="201168" indent="-201168" algn="l">
              <a:spcAft>
                <a:spcPts val="500"/>
              </a:spcAft>
              <a:buFont typeface="Arial"/>
              <a:buChar char="•"/>
            </a:pPr>
            <a:r>
              <a:rPr sz="1400" b="0" i="0" dirty="0">
                <a:solidFill>
                  <a:srgbClr val="103A5D"/>
                </a:solidFill>
                <a:latin typeface="Montserrat"/>
              </a:rPr>
              <a:t>Qualifications and exception documentation kept</a:t>
            </a:r>
          </a:p>
          <a:p>
            <a:pPr marL="201168" indent="-201168" algn="l">
              <a:spcAft>
                <a:spcPts val="500"/>
              </a:spcAft>
              <a:buFont typeface="Arial"/>
              <a:buChar char="•"/>
            </a:pPr>
            <a:r>
              <a:rPr sz="1400" b="0" i="0" dirty="0">
                <a:solidFill>
                  <a:srgbClr val="103A5D"/>
                </a:solidFill>
                <a:latin typeface="Montserrat"/>
              </a:rPr>
              <a:t>New (c): faculty regularly evaluated on their roles or defined performance criteria</a:t>
            </a:r>
          </a:p>
          <a:p>
            <a:pPr marL="201168" indent="-201168" algn="l">
              <a:spcAft>
                <a:spcPts val="500"/>
              </a:spcAft>
              <a:buFont typeface="Arial"/>
              <a:buChar char="•"/>
            </a:pPr>
            <a:r>
              <a:rPr sz="1400" b="0" i="0" dirty="0">
                <a:solidFill>
                  <a:srgbClr val="103A5D"/>
                </a:solidFill>
                <a:latin typeface="Montserrat"/>
              </a:rPr>
              <a:t>Retitled Academic Freedom: clearly articulated policies protecting “the faculty’s academic freedom”</a:t>
            </a:r>
          </a:p>
        </p:txBody>
      </p:sp>
      <p:sp>
        <p:nvSpPr>
          <p:cNvPr id="5" name="Right Arrow 4"/>
          <p:cNvSpPr/>
          <p:nvPr/>
        </p:nvSpPr>
        <p:spPr>
          <a:xfrm>
            <a:off x="6007607" y="3401568"/>
            <a:ext cx="265176" cy="329184"/>
          </a:xfrm>
          <a:prstGeom prst="rightArrow">
            <a:avLst/>
          </a:prstGeom>
          <a:solidFill>
            <a:srgbClr val="CEA05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ounded Rectangle 5"/>
          <p:cNvSpPr/>
          <p:nvPr/>
        </p:nvSpPr>
        <p:spPr>
          <a:xfrm>
            <a:off x="685800" y="5303520"/>
            <a:ext cx="10908792" cy="1234440"/>
          </a:xfrm>
          <a:prstGeom prst="roundRect">
            <a:avLst>
              <a:gd name="adj" fmla="val 6000"/>
            </a:avLst>
          </a:prstGeom>
          <a:solidFill>
            <a:srgbClr val="103A5D"/>
          </a:solidFill>
          <a:ln>
            <a:noFill/>
          </a:ln>
          <a:effectLst/>
        </p:spPr>
        <p:style>
          <a:lnRef idx="1">
            <a:schemeClr val="accent1"/>
          </a:lnRef>
          <a:fillRef idx="3">
            <a:schemeClr val="accent1"/>
          </a:fillRef>
          <a:effectRef idx="2">
            <a:schemeClr val="accent1"/>
          </a:effectRef>
          <a:fontRef idx="minor">
            <a:schemeClr val="lt1"/>
          </a:fontRef>
        </p:style>
        <p:txBody>
          <a:bodyPr wrap="square" lIns="182880" tIns="182880" rIns="182880" bIns="182880" rtlCol="0" anchor="ctr"/>
          <a:lstStyle/>
          <a:p>
            <a:pPr algn="l">
              <a:spcAft>
                <a:spcPts val="400"/>
              </a:spcAft>
            </a:pPr>
            <a:r>
              <a:rPr sz="1300" b="1" i="0">
                <a:solidFill>
                  <a:srgbClr val="CEA052"/>
                </a:solidFill>
                <a:latin typeface="Montserrat"/>
              </a:rPr>
              <a:t>What changed:  </a:t>
            </a:r>
            <a:r>
              <a:rPr sz="1300" b="0" i="0">
                <a:solidFill>
                  <a:srgbClr val="FFFFFF"/>
                </a:solidFill>
                <a:latin typeface="Montserrat"/>
              </a:rPr>
              <a:t>Faculty evaluation is back as an explicit expectation, and academic freedom is named directly, responding to the “Academic Freedom” and “Role of Faculty” feedback.</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sz="2800"/>
              <a:t>Student Success and Achievement</a:t>
            </a:r>
          </a:p>
        </p:txBody>
      </p:sp>
      <p:sp>
        <p:nvSpPr>
          <p:cNvPr id="3" name="Rounded Rectangle 2"/>
          <p:cNvSpPr/>
          <p:nvPr/>
        </p:nvSpPr>
        <p:spPr>
          <a:xfrm>
            <a:off x="685800" y="2011680"/>
            <a:ext cx="5303520" cy="3108960"/>
          </a:xfrm>
          <a:prstGeom prst="roundRect">
            <a:avLst>
              <a:gd name="adj" fmla="val 6000"/>
            </a:avLst>
          </a:prstGeom>
          <a:solidFill>
            <a:srgbClr val="F3F3F3"/>
          </a:solidFill>
          <a:ln>
            <a:noFill/>
          </a:ln>
          <a:effectLst/>
        </p:spPr>
        <p:style>
          <a:lnRef idx="1">
            <a:schemeClr val="accent1"/>
          </a:lnRef>
          <a:fillRef idx="3">
            <a:schemeClr val="accent1"/>
          </a:fillRef>
          <a:effectRef idx="2">
            <a:schemeClr val="accent1"/>
          </a:effectRef>
          <a:fontRef idx="minor">
            <a:schemeClr val="lt1"/>
          </a:fontRef>
        </p:style>
        <p:txBody>
          <a:bodyPr wrap="square" lIns="137160" tIns="137160" rIns="137160" bIns="137160" rtlCol="0" anchor="t"/>
          <a:lstStyle/>
          <a:p>
            <a:pPr algn="l">
              <a:spcAft>
                <a:spcPts val="200"/>
              </a:spcAft>
            </a:pPr>
            <a:r>
              <a:rPr sz="1100" b="1" i="0" dirty="0">
                <a:solidFill>
                  <a:srgbClr val="5A6B7B"/>
                </a:solidFill>
                <a:latin typeface="Montserrat"/>
              </a:rPr>
              <a:t>JUNE DRAFT</a:t>
            </a:r>
          </a:p>
          <a:p>
            <a:pPr algn="l">
              <a:spcAft>
                <a:spcPts val="800"/>
              </a:spcAft>
            </a:pPr>
            <a:r>
              <a:rPr sz="1500" b="1" i="0" dirty="0">
                <a:solidFill>
                  <a:srgbClr val="103A5D"/>
                </a:solidFill>
                <a:latin typeface="Montserrat"/>
              </a:rPr>
              <a:t>23. Student Success and Achievement Outcomes</a:t>
            </a:r>
          </a:p>
          <a:p>
            <a:pPr marL="201168" indent="-201168" algn="l">
              <a:spcAft>
                <a:spcPts val="500"/>
              </a:spcAft>
              <a:buFont typeface="Arial"/>
              <a:buChar char="•"/>
            </a:pPr>
            <a:r>
              <a:rPr sz="1400" b="0" i="0" dirty="0">
                <a:solidFill>
                  <a:srgbClr val="103A5D"/>
                </a:solidFill>
                <a:latin typeface="Montserrat"/>
              </a:rPr>
              <a:t>Measures disaggregated by the nature of students served</a:t>
            </a:r>
          </a:p>
          <a:p>
            <a:pPr marL="201168" indent="-201168" algn="l">
              <a:spcAft>
                <a:spcPts val="500"/>
              </a:spcAft>
              <a:buFont typeface="Arial"/>
              <a:buChar char="•"/>
            </a:pPr>
            <a:r>
              <a:rPr sz="1400" b="0" i="0" dirty="0">
                <a:solidFill>
                  <a:srgbClr val="103A5D"/>
                </a:solidFill>
                <a:latin typeface="Montserrat"/>
              </a:rPr>
              <a:t>Example measures listed (graduation progress, licensure, job placement, financial indicator, completion)</a:t>
            </a:r>
          </a:p>
          <a:p>
            <a:pPr marL="201168" indent="-201168" algn="l">
              <a:spcAft>
                <a:spcPts val="500"/>
              </a:spcAft>
              <a:buFont typeface="Arial"/>
              <a:buChar char="•"/>
            </a:pPr>
            <a:r>
              <a:rPr sz="1400" b="0" i="0" dirty="0">
                <a:solidFill>
                  <a:srgbClr val="103A5D"/>
                </a:solidFill>
                <a:latin typeface="Montserrat"/>
              </a:rPr>
              <a:t>(c) Publish goals and outcomes for each measure</a:t>
            </a:r>
          </a:p>
        </p:txBody>
      </p:sp>
      <p:sp>
        <p:nvSpPr>
          <p:cNvPr id="4" name="Rounded Rectangle 3"/>
          <p:cNvSpPr/>
          <p:nvPr/>
        </p:nvSpPr>
        <p:spPr>
          <a:xfrm>
            <a:off x="6291072" y="2011680"/>
            <a:ext cx="5303520" cy="3108960"/>
          </a:xfrm>
          <a:prstGeom prst="roundRect">
            <a:avLst>
              <a:gd name="adj" fmla="val 6000"/>
            </a:avLst>
          </a:prstGeom>
          <a:solidFill>
            <a:srgbClr val="EEF2F6"/>
          </a:solidFill>
          <a:ln w="15875">
            <a:solidFill>
              <a:srgbClr val="CEA052"/>
            </a:solidFill>
          </a:ln>
          <a:effectLst/>
        </p:spPr>
        <p:style>
          <a:lnRef idx="1">
            <a:schemeClr val="accent1"/>
          </a:lnRef>
          <a:fillRef idx="3">
            <a:schemeClr val="accent1"/>
          </a:fillRef>
          <a:effectRef idx="2">
            <a:schemeClr val="accent1"/>
          </a:effectRef>
          <a:fontRef idx="minor">
            <a:schemeClr val="lt1"/>
          </a:fontRef>
        </p:style>
        <p:txBody>
          <a:bodyPr wrap="square" lIns="137160" tIns="137160" rIns="137160" bIns="137160" rtlCol="0" anchor="t"/>
          <a:lstStyle/>
          <a:p>
            <a:pPr algn="l">
              <a:spcAft>
                <a:spcPts val="200"/>
              </a:spcAft>
            </a:pPr>
            <a:r>
              <a:rPr lang="en-US" sz="1100" b="1" i="0" dirty="0">
                <a:solidFill>
                  <a:srgbClr val="CEA052"/>
                </a:solidFill>
                <a:latin typeface="Montserrat"/>
              </a:rPr>
              <a:t>SEPTEMBER </a:t>
            </a:r>
            <a:r>
              <a:rPr sz="1100" b="1" i="0" dirty="0">
                <a:solidFill>
                  <a:srgbClr val="CEA052"/>
                </a:solidFill>
                <a:latin typeface="Montserrat"/>
              </a:rPr>
              <a:t>PUBLIC REVIEW DRAFT</a:t>
            </a:r>
          </a:p>
          <a:p>
            <a:pPr algn="l">
              <a:spcAft>
                <a:spcPts val="800"/>
              </a:spcAft>
            </a:pPr>
            <a:r>
              <a:rPr sz="1500" b="1" i="0" dirty="0">
                <a:solidFill>
                  <a:srgbClr val="103A5D"/>
                </a:solidFill>
                <a:latin typeface="Montserrat"/>
              </a:rPr>
              <a:t>22. Student Success for Institutions and Programs</a:t>
            </a:r>
          </a:p>
          <a:p>
            <a:pPr marL="201168" indent="-201168" algn="l">
              <a:spcAft>
                <a:spcPts val="500"/>
              </a:spcAft>
              <a:buFont typeface="Arial"/>
              <a:buChar char="•"/>
            </a:pPr>
            <a:r>
              <a:rPr sz="1400" b="0" i="0" dirty="0">
                <a:solidFill>
                  <a:srgbClr val="103A5D"/>
                </a:solidFill>
                <a:latin typeface="Montserrat"/>
              </a:rPr>
              <a:t>Disaggregated by mission and nature of students; applies to institution and its programs</a:t>
            </a:r>
          </a:p>
          <a:p>
            <a:pPr marL="201168" indent="-201168" algn="l">
              <a:spcAft>
                <a:spcPts val="500"/>
              </a:spcAft>
              <a:buFont typeface="Arial"/>
              <a:buChar char="•"/>
            </a:pPr>
            <a:r>
              <a:rPr sz="1400" b="0" i="0" dirty="0">
                <a:solidFill>
                  <a:srgbClr val="103A5D"/>
                </a:solidFill>
                <a:latin typeface="Montserrat"/>
              </a:rPr>
              <a:t>Key completion indicator plus measures from multiple categories, so no single metric stands in for overall performance</a:t>
            </a:r>
          </a:p>
          <a:p>
            <a:pPr marL="201168" indent="-201168" algn="l">
              <a:spcAft>
                <a:spcPts val="500"/>
              </a:spcAft>
              <a:buFont typeface="Arial"/>
              <a:buChar char="•"/>
            </a:pPr>
            <a:r>
              <a:rPr sz="1400" b="0" i="0" dirty="0">
                <a:solidFill>
                  <a:srgbClr val="103A5D"/>
                </a:solidFill>
                <a:latin typeface="Montserrat"/>
              </a:rPr>
              <a:t>Evaluate and report progress; implement strategies to strengthen success where possible</a:t>
            </a:r>
          </a:p>
        </p:txBody>
      </p:sp>
      <p:sp>
        <p:nvSpPr>
          <p:cNvPr id="5" name="Right Arrow 4"/>
          <p:cNvSpPr/>
          <p:nvPr/>
        </p:nvSpPr>
        <p:spPr>
          <a:xfrm>
            <a:off x="6007607" y="3401568"/>
            <a:ext cx="265176" cy="329184"/>
          </a:xfrm>
          <a:prstGeom prst="rightArrow">
            <a:avLst/>
          </a:prstGeom>
          <a:solidFill>
            <a:srgbClr val="CEA05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ounded Rectangle 5"/>
          <p:cNvSpPr/>
          <p:nvPr/>
        </p:nvSpPr>
        <p:spPr>
          <a:xfrm>
            <a:off x="685800" y="5303520"/>
            <a:ext cx="10908792" cy="1234440"/>
          </a:xfrm>
          <a:prstGeom prst="roundRect">
            <a:avLst>
              <a:gd name="adj" fmla="val 6000"/>
            </a:avLst>
          </a:prstGeom>
          <a:solidFill>
            <a:srgbClr val="103A5D"/>
          </a:solidFill>
          <a:ln>
            <a:noFill/>
          </a:ln>
          <a:effectLst/>
        </p:spPr>
        <p:style>
          <a:lnRef idx="1">
            <a:schemeClr val="accent1"/>
          </a:lnRef>
          <a:fillRef idx="3">
            <a:schemeClr val="accent1"/>
          </a:fillRef>
          <a:effectRef idx="2">
            <a:schemeClr val="accent1"/>
          </a:effectRef>
          <a:fontRef idx="minor">
            <a:schemeClr val="lt1"/>
          </a:fontRef>
        </p:style>
        <p:txBody>
          <a:bodyPr wrap="square" lIns="182880" tIns="182880" rIns="182880" bIns="182880" rtlCol="0" anchor="ctr"/>
          <a:lstStyle/>
          <a:p>
            <a:pPr algn="l">
              <a:spcAft>
                <a:spcPts val="400"/>
              </a:spcAft>
            </a:pPr>
            <a:r>
              <a:rPr sz="1300" b="1" i="0" dirty="0">
                <a:solidFill>
                  <a:srgbClr val="CEA052"/>
                </a:solidFill>
                <a:latin typeface="Montserrat"/>
              </a:rPr>
              <a:t>What changed:  </a:t>
            </a:r>
            <a:r>
              <a:rPr sz="1300" b="0" i="0" dirty="0">
                <a:solidFill>
                  <a:srgbClr val="FFFFFF"/>
                </a:solidFill>
                <a:latin typeface="Montserrat"/>
              </a:rPr>
              <a:t>Scope extends to the program level, the list of example measures is dropped, and “publish goals for each measure” becomes “evaluate and report progress.”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sz="2800"/>
              <a:t>Other Targeted Revisions</a:t>
            </a:r>
          </a:p>
        </p:txBody>
      </p:sp>
      <p:graphicFrame>
        <p:nvGraphicFramePr>
          <p:cNvPr id="3" name="Table 2"/>
          <p:cNvGraphicFramePr>
            <a:graphicFrameLocks noGrp="1"/>
          </p:cNvGraphicFramePr>
          <p:nvPr>
            <p:extLst>
              <p:ext uri="{D42A27DB-BD31-4B8C-83A1-F6EECF244321}">
                <p14:modId xmlns:p14="http://schemas.microsoft.com/office/powerpoint/2010/main" val="4132102659"/>
              </p:ext>
            </p:extLst>
          </p:nvPr>
        </p:nvGraphicFramePr>
        <p:xfrm>
          <a:off x="685800" y="2011680"/>
          <a:ext cx="10789920" cy="4114800"/>
        </p:xfrm>
        <a:graphic>
          <a:graphicData uri="http://schemas.openxmlformats.org/drawingml/2006/table">
            <a:tbl>
              <a:tblPr>
                <a:tableStyleId>{5C22544A-7EE6-4342-B048-85BDC9FD1C3A}</a:tableStyleId>
              </a:tblPr>
              <a:tblGrid>
                <a:gridCol w="2926080">
                  <a:extLst>
                    <a:ext uri="{9D8B030D-6E8A-4147-A177-3AD203B41FA5}">
                      <a16:colId xmlns:a16="http://schemas.microsoft.com/office/drawing/2014/main" val="20000"/>
                    </a:ext>
                  </a:extLst>
                </a:gridCol>
                <a:gridCol w="7863840">
                  <a:extLst>
                    <a:ext uri="{9D8B030D-6E8A-4147-A177-3AD203B41FA5}">
                      <a16:colId xmlns:a16="http://schemas.microsoft.com/office/drawing/2014/main" val="20001"/>
                    </a:ext>
                  </a:extLst>
                </a:gridCol>
              </a:tblGrid>
              <a:tr h="457200">
                <a:tc>
                  <a:txBody>
                    <a:bodyPr/>
                    <a:lstStyle/>
                    <a:p>
                      <a:r>
                        <a:rPr sz="1300" b="1" i="0">
                          <a:solidFill>
                            <a:srgbClr val="CEA052"/>
                          </a:solidFill>
                          <a:latin typeface="Montserrat"/>
                        </a:rPr>
                        <a:t>Standard</a:t>
                      </a:r>
                    </a:p>
                  </a:txBody>
                  <a:tcPr marL="109728" marR="109728" anchor="ctr">
                    <a:solidFill>
                      <a:srgbClr val="103A5D"/>
                    </a:solidFill>
                  </a:tcPr>
                </a:tc>
                <a:tc>
                  <a:txBody>
                    <a:bodyPr/>
                    <a:lstStyle/>
                    <a:p>
                      <a:r>
                        <a:rPr sz="1300" b="1" i="0" dirty="0">
                          <a:solidFill>
                            <a:srgbClr val="CEA052"/>
                          </a:solidFill>
                          <a:latin typeface="Montserrat"/>
                        </a:rPr>
                        <a:t>Change from June draft</a:t>
                      </a:r>
                    </a:p>
                  </a:txBody>
                  <a:tcPr marL="109728" marR="109728" anchor="ctr">
                    <a:solidFill>
                      <a:srgbClr val="103A5D"/>
                    </a:solidFill>
                  </a:tcPr>
                </a:tc>
                <a:extLst>
                  <a:ext uri="{0D108BD9-81ED-4DB2-BD59-A6C34878D82A}">
                    <a16:rowId xmlns:a16="http://schemas.microsoft.com/office/drawing/2014/main" val="10000"/>
                  </a:ext>
                </a:extLst>
              </a:tr>
              <a:tr h="457200">
                <a:tc>
                  <a:txBody>
                    <a:bodyPr/>
                    <a:lstStyle/>
                    <a:p>
                      <a:r>
                        <a:rPr sz="1200" b="1" i="0">
                          <a:solidFill>
                            <a:srgbClr val="103A5D"/>
                          </a:solidFill>
                          <a:latin typeface="Montserrat"/>
                        </a:rPr>
                        <a:t>2  Mission</a:t>
                      </a:r>
                    </a:p>
                  </a:txBody>
                  <a:tcPr marL="109728" marR="109728" anchor="ctr">
                    <a:solidFill>
                      <a:srgbClr val="F3F3F3"/>
                    </a:solidFill>
                  </a:tcPr>
                </a:tc>
                <a:tc>
                  <a:txBody>
                    <a:bodyPr/>
                    <a:lstStyle/>
                    <a:p>
                      <a:r>
                        <a:rPr sz="1200" b="0" i="0">
                          <a:solidFill>
                            <a:srgbClr val="103A5D"/>
                          </a:solidFill>
                          <a:latin typeface="Montserrat"/>
                        </a:rPr>
                        <a:t>Appropriate to “the institution and credentials offered”</a:t>
                      </a:r>
                    </a:p>
                  </a:txBody>
                  <a:tcPr marL="109728" marR="109728" anchor="ctr">
                    <a:solidFill>
                      <a:srgbClr val="F3F3F3"/>
                    </a:solidFill>
                  </a:tcPr>
                </a:tc>
                <a:extLst>
                  <a:ext uri="{0D108BD9-81ED-4DB2-BD59-A6C34878D82A}">
                    <a16:rowId xmlns:a16="http://schemas.microsoft.com/office/drawing/2014/main" val="10001"/>
                  </a:ext>
                </a:extLst>
              </a:tr>
              <a:tr h="457200">
                <a:tc>
                  <a:txBody>
                    <a:bodyPr/>
                    <a:lstStyle/>
                    <a:p>
                      <a:r>
                        <a:rPr sz="1200" b="1" i="0">
                          <a:solidFill>
                            <a:srgbClr val="103A5D"/>
                          </a:solidFill>
                          <a:latin typeface="Montserrat"/>
                        </a:rPr>
                        <a:t>7  External Funds</a:t>
                      </a:r>
                    </a:p>
                  </a:txBody>
                  <a:tcPr marL="109728" marR="109728" anchor="ctr">
                    <a:solidFill>
                      <a:srgbClr val="FFFFFF"/>
                    </a:solidFill>
                  </a:tcPr>
                </a:tc>
                <a:tc>
                  <a:txBody>
                    <a:bodyPr/>
                    <a:lstStyle/>
                    <a:p>
                      <a:r>
                        <a:rPr sz="1200" b="0" i="0">
                          <a:solidFill>
                            <a:srgbClr val="103A5D"/>
                          </a:solidFill>
                          <a:latin typeface="Montserrat"/>
                        </a:rPr>
                        <a:t>Retitled “Control and Oversight…”; opening rationale statement added</a:t>
                      </a:r>
                    </a:p>
                  </a:txBody>
                  <a:tcPr marL="109728" marR="109728" anchor="ctr">
                    <a:solidFill>
                      <a:srgbClr val="FFFFFF"/>
                    </a:solidFill>
                  </a:tcPr>
                </a:tc>
                <a:extLst>
                  <a:ext uri="{0D108BD9-81ED-4DB2-BD59-A6C34878D82A}">
                    <a16:rowId xmlns:a16="http://schemas.microsoft.com/office/drawing/2014/main" val="10002"/>
                  </a:ext>
                </a:extLst>
              </a:tr>
              <a:tr h="457200">
                <a:tc>
                  <a:txBody>
                    <a:bodyPr/>
                    <a:lstStyle/>
                    <a:p>
                      <a:r>
                        <a:rPr sz="1200" b="1" i="0">
                          <a:solidFill>
                            <a:srgbClr val="103A5D"/>
                          </a:solidFill>
                          <a:latin typeface="Montserrat"/>
                        </a:rPr>
                        <a:t>8  Facilities</a:t>
                      </a:r>
                    </a:p>
                  </a:txBody>
                  <a:tcPr marL="109728" marR="109728" anchor="ctr">
                    <a:solidFill>
                      <a:srgbClr val="F3F3F3"/>
                    </a:solidFill>
                  </a:tcPr>
                </a:tc>
                <a:tc>
                  <a:txBody>
                    <a:bodyPr/>
                    <a:lstStyle/>
                    <a:p>
                      <a:r>
                        <a:rPr sz="1200" b="0" i="0">
                          <a:solidFill>
                            <a:srgbClr val="103A5D"/>
                          </a:solidFill>
                          <a:latin typeface="Montserrat"/>
                        </a:rPr>
                        <a:t>“Technology” becomes “Infrastructure” in the title; scope list trimmed</a:t>
                      </a:r>
                    </a:p>
                  </a:txBody>
                  <a:tcPr marL="109728" marR="109728" anchor="ctr">
                    <a:solidFill>
                      <a:srgbClr val="F3F3F3"/>
                    </a:solidFill>
                  </a:tcPr>
                </a:tc>
                <a:extLst>
                  <a:ext uri="{0D108BD9-81ED-4DB2-BD59-A6C34878D82A}">
                    <a16:rowId xmlns:a16="http://schemas.microsoft.com/office/drawing/2014/main" val="10003"/>
                  </a:ext>
                </a:extLst>
              </a:tr>
              <a:tr h="457200">
                <a:tc>
                  <a:txBody>
                    <a:bodyPr/>
                    <a:lstStyle/>
                    <a:p>
                      <a:r>
                        <a:rPr sz="1200" b="1" i="0">
                          <a:solidFill>
                            <a:srgbClr val="103A5D"/>
                          </a:solidFill>
                          <a:latin typeface="Montserrat"/>
                        </a:rPr>
                        <a:t>12  Credit Hour</a:t>
                      </a:r>
                    </a:p>
                  </a:txBody>
                  <a:tcPr marL="109728" marR="109728" anchor="ctr">
                    <a:solidFill>
                      <a:srgbClr val="FFFFFF"/>
                    </a:solidFill>
                  </a:tcPr>
                </a:tc>
                <a:tc>
                  <a:txBody>
                    <a:bodyPr/>
                    <a:lstStyle/>
                    <a:p>
                      <a:r>
                        <a:rPr sz="1200" b="0" i="0">
                          <a:solidFill>
                            <a:srgbClr val="103A5D"/>
                          </a:solidFill>
                          <a:latin typeface="Montserrat"/>
                        </a:rPr>
                        <a:t>“Regardless of format or mode of delivery” language replaced</a:t>
                      </a:r>
                    </a:p>
                  </a:txBody>
                  <a:tcPr marL="109728" marR="109728" anchor="ctr">
                    <a:solidFill>
                      <a:srgbClr val="FFFFFF"/>
                    </a:solidFill>
                  </a:tcPr>
                </a:tc>
                <a:extLst>
                  <a:ext uri="{0D108BD9-81ED-4DB2-BD59-A6C34878D82A}">
                    <a16:rowId xmlns:a16="http://schemas.microsoft.com/office/drawing/2014/main" val="10004"/>
                  </a:ext>
                </a:extLst>
              </a:tr>
              <a:tr h="457200">
                <a:tc>
                  <a:txBody>
                    <a:bodyPr/>
                    <a:lstStyle/>
                    <a:p>
                      <a:r>
                        <a:rPr sz="1200" b="1" i="0">
                          <a:solidFill>
                            <a:srgbClr val="103A5D"/>
                          </a:solidFill>
                          <a:latin typeface="Montserrat"/>
                        </a:rPr>
                        <a:t>14  Transfer Credits</a:t>
                      </a:r>
                    </a:p>
                  </a:txBody>
                  <a:tcPr marL="109728" marR="109728" anchor="ctr">
                    <a:solidFill>
                      <a:srgbClr val="F3F3F3"/>
                    </a:solidFill>
                  </a:tcPr>
                </a:tc>
                <a:tc>
                  <a:txBody>
                    <a:bodyPr/>
                    <a:lstStyle/>
                    <a:p>
                      <a:r>
                        <a:rPr sz="1200" b="0" i="0">
                          <a:solidFill>
                            <a:srgbClr val="103A5D"/>
                          </a:solidFill>
                          <a:latin typeface="Montserrat"/>
                        </a:rPr>
                        <a:t>Retitled; verifying quality of credit recorded on transcripts removed</a:t>
                      </a:r>
                    </a:p>
                  </a:txBody>
                  <a:tcPr marL="109728" marR="109728" anchor="ctr">
                    <a:solidFill>
                      <a:srgbClr val="F3F3F3"/>
                    </a:solidFill>
                  </a:tcPr>
                </a:tc>
                <a:extLst>
                  <a:ext uri="{0D108BD9-81ED-4DB2-BD59-A6C34878D82A}">
                    <a16:rowId xmlns:a16="http://schemas.microsoft.com/office/drawing/2014/main" val="10005"/>
                  </a:ext>
                </a:extLst>
              </a:tr>
              <a:tr h="457200">
                <a:tc>
                  <a:txBody>
                    <a:bodyPr/>
                    <a:lstStyle/>
                    <a:p>
                      <a:r>
                        <a:rPr sz="1200" b="1" i="0">
                          <a:solidFill>
                            <a:srgbClr val="103A5D"/>
                          </a:solidFill>
                          <a:latin typeface="Montserrat"/>
                        </a:rPr>
                        <a:t>23  Support Services</a:t>
                      </a:r>
                    </a:p>
                  </a:txBody>
                  <a:tcPr marL="109728" marR="109728" anchor="ctr">
                    <a:solidFill>
                      <a:srgbClr val="FFFFFF"/>
                    </a:solidFill>
                  </a:tcPr>
                </a:tc>
                <a:tc>
                  <a:txBody>
                    <a:bodyPr/>
                    <a:lstStyle/>
                    <a:p>
                      <a:r>
                        <a:rPr sz="1200" b="0" i="0">
                          <a:solidFill>
                            <a:srgbClr val="103A5D"/>
                          </a:solidFill>
                          <a:latin typeface="Montserrat"/>
                        </a:rPr>
                        <a:t>Rationale added; library resources “consistent with the mission”</a:t>
                      </a:r>
                    </a:p>
                  </a:txBody>
                  <a:tcPr marL="109728" marR="109728" anchor="ctr">
                    <a:solidFill>
                      <a:srgbClr val="FFFFFF"/>
                    </a:solidFill>
                  </a:tcPr>
                </a:tc>
                <a:extLst>
                  <a:ext uri="{0D108BD9-81ED-4DB2-BD59-A6C34878D82A}">
                    <a16:rowId xmlns:a16="http://schemas.microsoft.com/office/drawing/2014/main" val="10006"/>
                  </a:ext>
                </a:extLst>
              </a:tr>
              <a:tr h="457200">
                <a:tc>
                  <a:txBody>
                    <a:bodyPr/>
                    <a:lstStyle/>
                    <a:p>
                      <a:r>
                        <a:rPr sz="1200" b="1" i="0">
                          <a:solidFill>
                            <a:srgbClr val="103A5D"/>
                          </a:solidFill>
                          <a:latin typeface="Montserrat"/>
                        </a:rPr>
                        <a:t>27  Admissions</a:t>
                      </a:r>
                    </a:p>
                  </a:txBody>
                  <a:tcPr marL="109728" marR="109728" anchor="ctr">
                    <a:solidFill>
                      <a:srgbClr val="F3F3F3"/>
                    </a:solidFill>
                  </a:tcPr>
                </a:tc>
                <a:tc>
                  <a:txBody>
                    <a:bodyPr/>
                    <a:lstStyle/>
                    <a:p>
                      <a:r>
                        <a:rPr sz="1200" b="0" i="0">
                          <a:solidFill>
                            <a:srgbClr val="103A5D"/>
                          </a:solidFill>
                          <a:latin typeface="Montserrat"/>
                        </a:rPr>
                        <a:t>Institution must publish and implement admissions policies</a:t>
                      </a:r>
                    </a:p>
                  </a:txBody>
                  <a:tcPr marL="109728" marR="109728" anchor="ctr">
                    <a:solidFill>
                      <a:srgbClr val="F3F3F3"/>
                    </a:solidFill>
                  </a:tcPr>
                </a:tc>
                <a:extLst>
                  <a:ext uri="{0D108BD9-81ED-4DB2-BD59-A6C34878D82A}">
                    <a16:rowId xmlns:a16="http://schemas.microsoft.com/office/drawing/2014/main" val="10007"/>
                  </a:ext>
                </a:extLst>
              </a:tr>
              <a:tr h="457200">
                <a:tc>
                  <a:txBody>
                    <a:bodyPr/>
                    <a:lstStyle/>
                    <a:p>
                      <a:r>
                        <a:rPr sz="1200" b="1" i="0">
                          <a:solidFill>
                            <a:srgbClr val="103A5D"/>
                          </a:solidFill>
                          <a:latin typeface="Montserrat"/>
                        </a:rPr>
                        <a:t>28, 31</a:t>
                      </a:r>
                    </a:p>
                  </a:txBody>
                  <a:tcPr marL="109728" marR="109728" anchor="ctr">
                    <a:solidFill>
                      <a:srgbClr val="FFFFFF"/>
                    </a:solidFill>
                  </a:tcPr>
                </a:tc>
                <a:tc>
                  <a:txBody>
                    <a:bodyPr/>
                    <a:lstStyle/>
                    <a:p>
                      <a:r>
                        <a:rPr sz="1200" b="0" i="0" dirty="0">
                          <a:solidFill>
                            <a:srgbClr val="103A5D"/>
                          </a:solidFill>
                          <a:latin typeface="Montserrat"/>
                        </a:rPr>
                        <a:t>Retitled: Publicly Disclosed Information; Compliance with New Policy or Obligations</a:t>
                      </a:r>
                    </a:p>
                  </a:txBody>
                  <a:tcPr marL="109728" marR="109728" anchor="ctr">
                    <a:solidFill>
                      <a:srgbClr val="FFFFFF"/>
                    </a:solidFill>
                  </a:tcPr>
                </a:tc>
                <a:extLst>
                  <a:ext uri="{0D108BD9-81ED-4DB2-BD59-A6C34878D82A}">
                    <a16:rowId xmlns:a16="http://schemas.microsoft.com/office/drawing/2014/main" val="10008"/>
                  </a:ext>
                </a:extLst>
              </a:tr>
            </a:tbl>
          </a:graphicData>
        </a:graphic>
      </p:graphicFrame>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13473</TotalTime>
  <Words>1839</Words>
  <Application>Microsoft Office PowerPoint</Application>
  <PresentationFormat>Widescreen</PresentationFormat>
  <Paragraphs>152</Paragraphs>
  <Slides>12</Slides>
  <Notes>11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Aptos</vt:lpstr>
      <vt:lpstr>Arial</vt:lpstr>
      <vt:lpstr>Montserrat</vt:lpstr>
      <vt:lpstr>Montserrat SemiBold</vt:lpstr>
      <vt:lpstr>Office Theme</vt:lpstr>
      <vt:lpstr>What Is Different about Draft #2?</vt:lpstr>
      <vt:lpstr>Comparing the Drafts</vt:lpstr>
      <vt:lpstr>Summary of Changes</vt:lpstr>
      <vt:lpstr>Changes by Type</vt:lpstr>
      <vt:lpstr>New Standards</vt:lpstr>
      <vt:lpstr>Governance and Leadership</vt:lpstr>
      <vt:lpstr>Planning and Financial Stability</vt:lpstr>
      <vt:lpstr>Curriculum and Program Content</vt:lpstr>
      <vt:lpstr>Assessment of Student Learning</vt:lpstr>
      <vt:lpstr>Faculty Standards</vt:lpstr>
      <vt:lpstr>Student Success and Achievement</vt:lpstr>
      <vt:lpstr>Other Targeted Revisions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Madison Herrell</dc:creator>
  <cp:lastModifiedBy>Eric Mann</cp:lastModifiedBy>
  <cp:revision>40</cp:revision>
  <cp:lastPrinted>2026-06-18T19:59:21Z</cp:lastPrinted>
  <dcterms:created xsi:type="dcterms:W3CDTF">2026-06-16T15:30:27Z</dcterms:created>
  <dcterms:modified xsi:type="dcterms:W3CDTF">2026-09-30T14:11:51Z</dcterms:modified>
</cp:coreProperties>
</file>